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9" r:id="rId2"/>
    <p:sldId id="260" r:id="rId3"/>
    <p:sldId id="257" r:id="rId4"/>
    <p:sldId id="261" r:id="rId5"/>
    <p:sldId id="262" r:id="rId6"/>
    <p:sldId id="263" r:id="rId7"/>
    <p:sldId id="264" r:id="rId8"/>
    <p:sldId id="265" r:id="rId9"/>
    <p:sldId id="266" r:id="rId10"/>
    <p:sldId id="267" r:id="rId11"/>
    <p:sldId id="271" r:id="rId12"/>
    <p:sldId id="269" r:id="rId13"/>
    <p:sldId id="270" r:id="rId14"/>
    <p:sldId id="272" r:id="rId15"/>
    <p:sldId id="274" r:id="rId16"/>
    <p:sldId id="275" r:id="rId17"/>
    <p:sldId id="273" r:id="rId18"/>
    <p:sldId id="277" r:id="rId19"/>
    <p:sldId id="276" r:id="rId20"/>
    <p:sldId id="278" r:id="rId21"/>
    <p:sldId id="280" r:id="rId22"/>
    <p:sldId id="279" r:id="rId23"/>
    <p:sldId id="282" r:id="rId24"/>
    <p:sldId id="281" r:id="rId25"/>
    <p:sldId id="283" r:id="rId26"/>
    <p:sldId id="285" r:id="rId27"/>
    <p:sldId id="284" r:id="rId28"/>
    <p:sldId id="286" r:id="rId29"/>
    <p:sldId id="287" r:id="rId30"/>
    <p:sldId id="288" r:id="rId31"/>
    <p:sldId id="289" r:id="rId32"/>
    <p:sldId id="290" r:id="rId33"/>
    <p:sldId id="291" r:id="rId34"/>
    <p:sldId id="292" r:id="rId35"/>
    <p:sldId id="293" r:id="rId36"/>
    <p:sldId id="294" r:id="rId37"/>
    <p:sldId id="295" r:id="rId38"/>
  </p:sldIdLst>
  <p:sldSz cx="2743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69"/>
    <a:srgbClr val="FFDF79"/>
    <a:srgbClr val="FFE389"/>
    <a:srgbClr val="FFD243"/>
    <a:srgbClr val="745800"/>
    <a:srgbClr val="FFCC2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40" autoAdjust="0"/>
  </p:normalViewPr>
  <p:slideViewPr>
    <p:cSldViewPr>
      <p:cViewPr>
        <p:scale>
          <a:sx n="60" d="100"/>
          <a:sy n="60" d="100"/>
        </p:scale>
        <p:origin x="2046" y="-948"/>
      </p:cViewPr>
      <p:guideLst>
        <p:guide orient="horz" pos="2160"/>
        <p:guide pos="8640"/>
      </p:guideLst>
    </p:cSldViewPr>
  </p:slideViewPr>
  <p:notesTextViewPr>
    <p:cViewPr>
      <p:scale>
        <a:sx n="100" d="100"/>
        <a:sy n="100" d="100"/>
      </p:scale>
      <p:origin x="0" y="0"/>
    </p:cViewPr>
  </p:notesTextViewPr>
  <p:notesViewPr>
    <p:cSldViewPr>
      <p:cViewPr varScale="1">
        <p:scale>
          <a:sx n="83" d="100"/>
          <a:sy n="83" d="100"/>
        </p:scale>
        <p:origin x="-2040" y="-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5A658-8705-47E7-91A6-C900CA394E71}" type="doc">
      <dgm:prSet loTypeId="urn:microsoft.com/office/officeart/2005/8/layout/radial6" loCatId="relationship" qsTypeId="urn:microsoft.com/office/officeart/2005/8/quickstyle/simple4" qsCatId="simple" csTypeId="urn:microsoft.com/office/officeart/2005/8/colors/accent6_2" csCatId="accent6" phldr="1"/>
      <dgm:spPr/>
      <dgm:t>
        <a:bodyPr/>
        <a:lstStyle/>
        <a:p>
          <a:endParaRPr lang="en-US"/>
        </a:p>
      </dgm:t>
    </dgm:pt>
    <dgm:pt modelId="{C6EA6283-0257-4C5E-9F58-40D178C53772}">
      <dgm:prSet phldrT="[Text]"/>
      <dgm:spPr/>
      <dgm:t>
        <a:bodyPr/>
        <a:lstStyle/>
        <a:p>
          <a:r>
            <a:rPr lang="en-US"/>
            <a:t>Structural Design Cluster</a:t>
          </a:r>
        </a:p>
      </dgm:t>
    </dgm:pt>
    <dgm:pt modelId="{7DE7389C-516D-478F-908C-C5A8BA31BBFF}" type="parTrans" cxnId="{6C4534E2-C0FB-45B4-BCD3-08AB4608D8BC}">
      <dgm:prSet/>
      <dgm:spPr/>
      <dgm:t>
        <a:bodyPr/>
        <a:lstStyle/>
        <a:p>
          <a:endParaRPr lang="en-US"/>
        </a:p>
      </dgm:t>
    </dgm:pt>
    <dgm:pt modelId="{F9FD4311-046E-4A96-ACC0-ED75CEEF9311}" type="sibTrans" cxnId="{6C4534E2-C0FB-45B4-BCD3-08AB4608D8BC}">
      <dgm:prSet/>
      <dgm:spPr/>
      <dgm:t>
        <a:bodyPr/>
        <a:lstStyle/>
        <a:p>
          <a:endParaRPr lang="en-US"/>
        </a:p>
      </dgm:t>
    </dgm:pt>
    <dgm:pt modelId="{783E54F9-9134-4F5F-8798-6241C5071775}">
      <dgm:prSet phldrT="[Text]"/>
      <dgm:spPr/>
      <dgm:t>
        <a:bodyPr/>
        <a:lstStyle/>
        <a:p>
          <a:r>
            <a:rPr lang="en-US" dirty="0" smtClean="0"/>
            <a:t>Structural </a:t>
          </a:r>
          <a:r>
            <a:rPr lang="en-US" dirty="0"/>
            <a:t>Engineer</a:t>
          </a:r>
          <a:br>
            <a:rPr lang="en-US" dirty="0"/>
          </a:br>
          <a:r>
            <a:rPr lang="en-US" dirty="0"/>
            <a:t>(LC)</a:t>
          </a:r>
        </a:p>
      </dgm:t>
    </dgm:pt>
    <dgm:pt modelId="{F3919E5C-8642-4176-BB1F-6BAA022431B1}" type="parTrans" cxnId="{4F5A4D58-9B8E-4D2C-8E36-FB8A61238031}">
      <dgm:prSet/>
      <dgm:spPr/>
      <dgm:t>
        <a:bodyPr/>
        <a:lstStyle/>
        <a:p>
          <a:endParaRPr lang="en-US"/>
        </a:p>
      </dgm:t>
    </dgm:pt>
    <dgm:pt modelId="{F405BBE8-1AF2-4E3C-9A3C-032D2FB435CF}" type="sibTrans" cxnId="{4F5A4D58-9B8E-4D2C-8E36-FB8A61238031}">
      <dgm:prSet/>
      <dgm:spPr/>
      <dgm:t>
        <a:bodyPr/>
        <a:lstStyle/>
        <a:p>
          <a:endParaRPr lang="en-US"/>
        </a:p>
      </dgm:t>
    </dgm:pt>
    <dgm:pt modelId="{DD9CA0E1-05BA-4590-81E2-DB8C67EC5578}">
      <dgm:prSet phldrT="[Text]"/>
      <dgm:spPr/>
      <dgm:t>
        <a:bodyPr/>
        <a:lstStyle/>
        <a:p>
          <a:r>
            <a:rPr lang="en-US" dirty="0" smtClean="0"/>
            <a:t>Project </a:t>
          </a:r>
          <a:r>
            <a:rPr lang="en-US" dirty="0"/>
            <a:t>Engineer</a:t>
          </a:r>
          <a:br>
            <a:rPr lang="en-US" dirty="0"/>
          </a:br>
          <a:r>
            <a:rPr lang="en-US" dirty="0" smtClean="0"/>
            <a:t>BMC</a:t>
          </a:r>
          <a:endParaRPr lang="en-US" dirty="0"/>
        </a:p>
      </dgm:t>
    </dgm:pt>
    <dgm:pt modelId="{2030381A-8CEB-45D5-B82A-3EB3C2354E79}" type="parTrans" cxnId="{C93DCD67-8546-432C-B5F9-CDD89FC6572B}">
      <dgm:prSet/>
      <dgm:spPr/>
      <dgm:t>
        <a:bodyPr/>
        <a:lstStyle/>
        <a:p>
          <a:endParaRPr lang="en-US"/>
        </a:p>
      </dgm:t>
    </dgm:pt>
    <dgm:pt modelId="{5B6324E9-67D0-4358-A08D-EE6B102F3FD4}" type="sibTrans" cxnId="{C93DCD67-8546-432C-B5F9-CDD89FC6572B}">
      <dgm:prSet/>
      <dgm:spPr/>
      <dgm:t>
        <a:bodyPr/>
        <a:lstStyle/>
        <a:p>
          <a:endParaRPr lang="en-US"/>
        </a:p>
      </dgm:t>
    </dgm:pt>
    <dgm:pt modelId="{CC0DDD6C-CCA5-487B-B8EE-33C4087706E4}">
      <dgm:prSet phldrT="[Text]"/>
      <dgm:spPr/>
      <dgm:t>
        <a:bodyPr/>
        <a:lstStyle/>
        <a:p>
          <a:r>
            <a:rPr lang="en-US" dirty="0" smtClean="0"/>
            <a:t>Steel Fabricator </a:t>
          </a:r>
          <a:r>
            <a:rPr lang="en-US" dirty="0"/>
            <a:t>(LC)</a:t>
          </a:r>
        </a:p>
      </dgm:t>
    </dgm:pt>
    <dgm:pt modelId="{7B341226-8273-4251-8470-75D632CAA4B2}" type="parTrans" cxnId="{02765799-E9CA-422B-BBD0-4ED009BCB91A}">
      <dgm:prSet/>
      <dgm:spPr/>
      <dgm:t>
        <a:bodyPr/>
        <a:lstStyle/>
        <a:p>
          <a:endParaRPr lang="en-US"/>
        </a:p>
      </dgm:t>
    </dgm:pt>
    <dgm:pt modelId="{03889C8D-7A71-46CD-8B51-2350FBD9A05A}" type="sibTrans" cxnId="{02765799-E9CA-422B-BBD0-4ED009BCB91A}">
      <dgm:prSet/>
      <dgm:spPr/>
      <dgm:t>
        <a:bodyPr/>
        <a:lstStyle/>
        <a:p>
          <a:endParaRPr lang="en-US"/>
        </a:p>
      </dgm:t>
    </dgm:pt>
    <dgm:pt modelId="{9D815608-AD08-4CF0-A0B9-771CE925DDCA}">
      <dgm:prSet/>
      <dgm:spPr/>
      <dgm:t>
        <a:bodyPr/>
        <a:lstStyle/>
        <a:p>
          <a:r>
            <a:rPr lang="en-US" dirty="0" smtClean="0"/>
            <a:t>Civil </a:t>
          </a:r>
          <a:r>
            <a:rPr lang="en-US" dirty="0"/>
            <a:t>Engineer</a:t>
          </a:r>
          <a:br>
            <a:rPr lang="en-US" dirty="0"/>
          </a:br>
          <a:r>
            <a:rPr lang="en-US" dirty="0"/>
            <a:t>(LC)</a:t>
          </a:r>
        </a:p>
      </dgm:t>
    </dgm:pt>
    <dgm:pt modelId="{A8B19191-FDA4-4F6C-8AB1-134B66DE0875}" type="parTrans" cxnId="{0C5D0A2D-71AF-4723-A720-0BEF7CBC9B4D}">
      <dgm:prSet/>
      <dgm:spPr/>
      <dgm:t>
        <a:bodyPr/>
        <a:lstStyle/>
        <a:p>
          <a:endParaRPr lang="en-US"/>
        </a:p>
      </dgm:t>
    </dgm:pt>
    <dgm:pt modelId="{A8475B89-40AD-4C08-B7EF-930F912E42E9}" type="sibTrans" cxnId="{0C5D0A2D-71AF-4723-A720-0BEF7CBC9B4D}">
      <dgm:prSet/>
      <dgm:spPr/>
      <dgm:t>
        <a:bodyPr/>
        <a:lstStyle/>
        <a:p>
          <a:endParaRPr lang="en-US"/>
        </a:p>
      </dgm:t>
    </dgm:pt>
    <dgm:pt modelId="{EAA05939-0F69-4B22-A0BA-2AEB12F59C6D}" type="pres">
      <dgm:prSet presAssocID="{79A5A658-8705-47E7-91A6-C900CA394E71}" presName="Name0" presStyleCnt="0">
        <dgm:presLayoutVars>
          <dgm:chMax val="1"/>
          <dgm:dir/>
          <dgm:animLvl val="ctr"/>
          <dgm:resizeHandles val="exact"/>
        </dgm:presLayoutVars>
      </dgm:prSet>
      <dgm:spPr/>
      <dgm:t>
        <a:bodyPr/>
        <a:lstStyle/>
        <a:p>
          <a:endParaRPr lang="en-US"/>
        </a:p>
      </dgm:t>
    </dgm:pt>
    <dgm:pt modelId="{716DF6B0-85A6-4CCF-80F4-98B41945645A}" type="pres">
      <dgm:prSet presAssocID="{C6EA6283-0257-4C5E-9F58-40D178C53772}" presName="centerShape" presStyleLbl="node0" presStyleIdx="0" presStyleCnt="1"/>
      <dgm:spPr/>
      <dgm:t>
        <a:bodyPr/>
        <a:lstStyle/>
        <a:p>
          <a:endParaRPr lang="en-US"/>
        </a:p>
      </dgm:t>
    </dgm:pt>
    <dgm:pt modelId="{7D193DA4-DA7F-42B7-B3C1-E7ED7ADA1FEF}" type="pres">
      <dgm:prSet presAssocID="{783E54F9-9134-4F5F-8798-6241C5071775}" presName="node" presStyleLbl="node1" presStyleIdx="0" presStyleCnt="4" custScaleX="163429" custScaleY="163429">
        <dgm:presLayoutVars>
          <dgm:bulletEnabled val="1"/>
        </dgm:presLayoutVars>
      </dgm:prSet>
      <dgm:spPr/>
      <dgm:t>
        <a:bodyPr/>
        <a:lstStyle/>
        <a:p>
          <a:endParaRPr lang="en-US"/>
        </a:p>
      </dgm:t>
    </dgm:pt>
    <dgm:pt modelId="{7F747716-F4D7-42D2-BC8F-C8FE0ADDE80A}" type="pres">
      <dgm:prSet presAssocID="{783E54F9-9134-4F5F-8798-6241C5071775}" presName="dummy" presStyleCnt="0"/>
      <dgm:spPr/>
    </dgm:pt>
    <dgm:pt modelId="{E6DC8836-D8CF-42FC-AF78-18512AD5ACA5}" type="pres">
      <dgm:prSet presAssocID="{F405BBE8-1AF2-4E3C-9A3C-032D2FB435CF}" presName="sibTrans" presStyleLbl="sibTrans2D1" presStyleIdx="0" presStyleCnt="4"/>
      <dgm:spPr/>
      <dgm:t>
        <a:bodyPr/>
        <a:lstStyle/>
        <a:p>
          <a:endParaRPr lang="en-US"/>
        </a:p>
      </dgm:t>
    </dgm:pt>
    <dgm:pt modelId="{FDE3A542-E475-43AA-A0C6-AB8D729DDE2E}" type="pres">
      <dgm:prSet presAssocID="{9D815608-AD08-4CF0-A0B9-771CE925DDCA}" presName="node" presStyleLbl="node1" presStyleIdx="1" presStyleCnt="4" custScaleX="163429" custScaleY="163429">
        <dgm:presLayoutVars>
          <dgm:bulletEnabled val="1"/>
        </dgm:presLayoutVars>
      </dgm:prSet>
      <dgm:spPr/>
      <dgm:t>
        <a:bodyPr/>
        <a:lstStyle/>
        <a:p>
          <a:endParaRPr lang="en-US"/>
        </a:p>
      </dgm:t>
    </dgm:pt>
    <dgm:pt modelId="{EEFFF42B-29F1-4CD6-9E6D-617C55B2964B}" type="pres">
      <dgm:prSet presAssocID="{9D815608-AD08-4CF0-A0B9-771CE925DDCA}" presName="dummy" presStyleCnt="0"/>
      <dgm:spPr/>
    </dgm:pt>
    <dgm:pt modelId="{4D16939B-2BA3-4872-A227-5A4F6E03CCB3}" type="pres">
      <dgm:prSet presAssocID="{A8475B89-40AD-4C08-B7EF-930F912E42E9}" presName="sibTrans" presStyleLbl="sibTrans2D1" presStyleIdx="1" presStyleCnt="4"/>
      <dgm:spPr/>
      <dgm:t>
        <a:bodyPr/>
        <a:lstStyle/>
        <a:p>
          <a:endParaRPr lang="en-US"/>
        </a:p>
      </dgm:t>
    </dgm:pt>
    <dgm:pt modelId="{D66D30E9-8AF8-4A79-9D97-522D322C83F9}" type="pres">
      <dgm:prSet presAssocID="{DD9CA0E1-05BA-4590-81E2-DB8C67EC5578}" presName="node" presStyleLbl="node1" presStyleIdx="2" presStyleCnt="4" custScaleX="163429" custScaleY="163429">
        <dgm:presLayoutVars>
          <dgm:bulletEnabled val="1"/>
        </dgm:presLayoutVars>
      </dgm:prSet>
      <dgm:spPr/>
      <dgm:t>
        <a:bodyPr/>
        <a:lstStyle/>
        <a:p>
          <a:endParaRPr lang="en-US"/>
        </a:p>
      </dgm:t>
    </dgm:pt>
    <dgm:pt modelId="{42F0A7FD-8DF6-4332-AA8F-8BAF12AD10FF}" type="pres">
      <dgm:prSet presAssocID="{DD9CA0E1-05BA-4590-81E2-DB8C67EC5578}" presName="dummy" presStyleCnt="0"/>
      <dgm:spPr/>
    </dgm:pt>
    <dgm:pt modelId="{89840863-C210-4BAC-974E-E28958ACD0AA}" type="pres">
      <dgm:prSet presAssocID="{5B6324E9-67D0-4358-A08D-EE6B102F3FD4}" presName="sibTrans" presStyleLbl="sibTrans2D1" presStyleIdx="2" presStyleCnt="4"/>
      <dgm:spPr/>
      <dgm:t>
        <a:bodyPr/>
        <a:lstStyle/>
        <a:p>
          <a:endParaRPr lang="en-US"/>
        </a:p>
      </dgm:t>
    </dgm:pt>
    <dgm:pt modelId="{F1FADF56-F241-4FBC-B0BC-ED175775EAAE}" type="pres">
      <dgm:prSet presAssocID="{CC0DDD6C-CCA5-487B-B8EE-33C4087706E4}" presName="node" presStyleLbl="node1" presStyleIdx="3" presStyleCnt="4" custScaleX="163429" custScaleY="163429">
        <dgm:presLayoutVars>
          <dgm:bulletEnabled val="1"/>
        </dgm:presLayoutVars>
      </dgm:prSet>
      <dgm:spPr/>
      <dgm:t>
        <a:bodyPr/>
        <a:lstStyle/>
        <a:p>
          <a:endParaRPr lang="en-US"/>
        </a:p>
      </dgm:t>
    </dgm:pt>
    <dgm:pt modelId="{A4020D62-D6C9-4FA5-A77F-5EA7F86DF391}" type="pres">
      <dgm:prSet presAssocID="{CC0DDD6C-CCA5-487B-B8EE-33C4087706E4}" presName="dummy" presStyleCnt="0"/>
      <dgm:spPr/>
    </dgm:pt>
    <dgm:pt modelId="{DDE778F3-AFCD-424D-B37E-6D3330921215}" type="pres">
      <dgm:prSet presAssocID="{03889C8D-7A71-46CD-8B51-2350FBD9A05A}" presName="sibTrans" presStyleLbl="sibTrans2D1" presStyleIdx="3" presStyleCnt="4"/>
      <dgm:spPr/>
      <dgm:t>
        <a:bodyPr/>
        <a:lstStyle/>
        <a:p>
          <a:endParaRPr lang="en-US"/>
        </a:p>
      </dgm:t>
    </dgm:pt>
  </dgm:ptLst>
  <dgm:cxnLst>
    <dgm:cxn modelId="{0C5D0A2D-71AF-4723-A720-0BEF7CBC9B4D}" srcId="{C6EA6283-0257-4C5E-9F58-40D178C53772}" destId="{9D815608-AD08-4CF0-A0B9-771CE925DDCA}" srcOrd="1" destOrd="0" parTransId="{A8B19191-FDA4-4F6C-8AB1-134B66DE0875}" sibTransId="{A8475B89-40AD-4C08-B7EF-930F912E42E9}"/>
    <dgm:cxn modelId="{F7DC3865-6F29-44C2-8709-B7EC6316D717}" type="presOf" srcId="{5B6324E9-67D0-4358-A08D-EE6B102F3FD4}" destId="{89840863-C210-4BAC-974E-E28958ACD0AA}" srcOrd="0" destOrd="0" presId="urn:microsoft.com/office/officeart/2005/8/layout/radial6"/>
    <dgm:cxn modelId="{08DC3164-959A-4E41-9BCA-AD5352C3A956}" type="presOf" srcId="{03889C8D-7A71-46CD-8B51-2350FBD9A05A}" destId="{DDE778F3-AFCD-424D-B37E-6D3330921215}" srcOrd="0" destOrd="0" presId="urn:microsoft.com/office/officeart/2005/8/layout/radial6"/>
    <dgm:cxn modelId="{894F46A1-3F80-474B-BBE5-02895E6D691C}" type="presOf" srcId="{783E54F9-9134-4F5F-8798-6241C5071775}" destId="{7D193DA4-DA7F-42B7-B3C1-E7ED7ADA1FEF}" srcOrd="0" destOrd="0" presId="urn:microsoft.com/office/officeart/2005/8/layout/radial6"/>
    <dgm:cxn modelId="{B8F3D35B-B31F-434A-B551-36C5F8440B13}" type="presOf" srcId="{CC0DDD6C-CCA5-487B-B8EE-33C4087706E4}" destId="{F1FADF56-F241-4FBC-B0BC-ED175775EAAE}" srcOrd="0" destOrd="0" presId="urn:microsoft.com/office/officeart/2005/8/layout/radial6"/>
    <dgm:cxn modelId="{16B20F4B-0D0A-451B-95DF-BBBA57D7FD1E}" type="presOf" srcId="{A8475B89-40AD-4C08-B7EF-930F912E42E9}" destId="{4D16939B-2BA3-4872-A227-5A4F6E03CCB3}" srcOrd="0" destOrd="0" presId="urn:microsoft.com/office/officeart/2005/8/layout/radial6"/>
    <dgm:cxn modelId="{4F5A4D58-9B8E-4D2C-8E36-FB8A61238031}" srcId="{C6EA6283-0257-4C5E-9F58-40D178C53772}" destId="{783E54F9-9134-4F5F-8798-6241C5071775}" srcOrd="0" destOrd="0" parTransId="{F3919E5C-8642-4176-BB1F-6BAA022431B1}" sibTransId="{F405BBE8-1AF2-4E3C-9A3C-032D2FB435CF}"/>
    <dgm:cxn modelId="{CCD8D4DA-6504-40E0-A8D7-3784F13128F6}" type="presOf" srcId="{9D815608-AD08-4CF0-A0B9-771CE925DDCA}" destId="{FDE3A542-E475-43AA-A0C6-AB8D729DDE2E}" srcOrd="0" destOrd="0" presId="urn:microsoft.com/office/officeart/2005/8/layout/radial6"/>
    <dgm:cxn modelId="{5B6D2F96-A73A-43E7-B309-7CFBC51C580C}" type="presOf" srcId="{C6EA6283-0257-4C5E-9F58-40D178C53772}" destId="{716DF6B0-85A6-4CCF-80F4-98B41945645A}" srcOrd="0" destOrd="0" presId="urn:microsoft.com/office/officeart/2005/8/layout/radial6"/>
    <dgm:cxn modelId="{087E9E16-32C6-4F9A-B87C-B16354E91E78}" type="presOf" srcId="{79A5A658-8705-47E7-91A6-C900CA394E71}" destId="{EAA05939-0F69-4B22-A0BA-2AEB12F59C6D}" srcOrd="0" destOrd="0" presId="urn:microsoft.com/office/officeart/2005/8/layout/radial6"/>
    <dgm:cxn modelId="{02765799-E9CA-422B-BBD0-4ED009BCB91A}" srcId="{C6EA6283-0257-4C5E-9F58-40D178C53772}" destId="{CC0DDD6C-CCA5-487B-B8EE-33C4087706E4}" srcOrd="3" destOrd="0" parTransId="{7B341226-8273-4251-8470-75D632CAA4B2}" sibTransId="{03889C8D-7A71-46CD-8B51-2350FBD9A05A}"/>
    <dgm:cxn modelId="{614EEB81-E75B-4B99-BEF6-2830C28EF983}" type="presOf" srcId="{F405BBE8-1AF2-4E3C-9A3C-032D2FB435CF}" destId="{E6DC8836-D8CF-42FC-AF78-18512AD5ACA5}" srcOrd="0" destOrd="0" presId="urn:microsoft.com/office/officeart/2005/8/layout/radial6"/>
    <dgm:cxn modelId="{6C4534E2-C0FB-45B4-BCD3-08AB4608D8BC}" srcId="{79A5A658-8705-47E7-91A6-C900CA394E71}" destId="{C6EA6283-0257-4C5E-9F58-40D178C53772}" srcOrd="0" destOrd="0" parTransId="{7DE7389C-516D-478F-908C-C5A8BA31BBFF}" sibTransId="{F9FD4311-046E-4A96-ACC0-ED75CEEF9311}"/>
    <dgm:cxn modelId="{C4E350F6-B2DC-4069-A863-35726DDCBDD1}" type="presOf" srcId="{DD9CA0E1-05BA-4590-81E2-DB8C67EC5578}" destId="{D66D30E9-8AF8-4A79-9D97-522D322C83F9}" srcOrd="0" destOrd="0" presId="urn:microsoft.com/office/officeart/2005/8/layout/radial6"/>
    <dgm:cxn modelId="{C93DCD67-8546-432C-B5F9-CDD89FC6572B}" srcId="{C6EA6283-0257-4C5E-9F58-40D178C53772}" destId="{DD9CA0E1-05BA-4590-81E2-DB8C67EC5578}" srcOrd="2" destOrd="0" parTransId="{2030381A-8CEB-45D5-B82A-3EB3C2354E79}" sibTransId="{5B6324E9-67D0-4358-A08D-EE6B102F3FD4}"/>
    <dgm:cxn modelId="{464244D6-C711-457C-BF3C-B91BA0DB3849}" type="presParOf" srcId="{EAA05939-0F69-4B22-A0BA-2AEB12F59C6D}" destId="{716DF6B0-85A6-4CCF-80F4-98B41945645A}" srcOrd="0" destOrd="0" presId="urn:microsoft.com/office/officeart/2005/8/layout/radial6"/>
    <dgm:cxn modelId="{E3884EC4-9C3B-477A-8EDF-264767AB7B93}" type="presParOf" srcId="{EAA05939-0F69-4B22-A0BA-2AEB12F59C6D}" destId="{7D193DA4-DA7F-42B7-B3C1-E7ED7ADA1FEF}" srcOrd="1" destOrd="0" presId="urn:microsoft.com/office/officeart/2005/8/layout/radial6"/>
    <dgm:cxn modelId="{560C0395-6CAF-4DE8-AF90-F7703C4DA86F}" type="presParOf" srcId="{EAA05939-0F69-4B22-A0BA-2AEB12F59C6D}" destId="{7F747716-F4D7-42D2-BC8F-C8FE0ADDE80A}" srcOrd="2" destOrd="0" presId="urn:microsoft.com/office/officeart/2005/8/layout/radial6"/>
    <dgm:cxn modelId="{3052AAEA-5C01-4325-A7EC-B915B8E834FF}" type="presParOf" srcId="{EAA05939-0F69-4B22-A0BA-2AEB12F59C6D}" destId="{E6DC8836-D8CF-42FC-AF78-18512AD5ACA5}" srcOrd="3" destOrd="0" presId="urn:microsoft.com/office/officeart/2005/8/layout/radial6"/>
    <dgm:cxn modelId="{B9684D34-CF07-40E7-A2F9-90F3898A1F07}" type="presParOf" srcId="{EAA05939-0F69-4B22-A0BA-2AEB12F59C6D}" destId="{FDE3A542-E475-43AA-A0C6-AB8D729DDE2E}" srcOrd="4" destOrd="0" presId="urn:microsoft.com/office/officeart/2005/8/layout/radial6"/>
    <dgm:cxn modelId="{50E248B7-7726-4EA1-98A0-2FB82BC8B6F9}" type="presParOf" srcId="{EAA05939-0F69-4B22-A0BA-2AEB12F59C6D}" destId="{EEFFF42B-29F1-4CD6-9E6D-617C55B2964B}" srcOrd="5" destOrd="0" presId="urn:microsoft.com/office/officeart/2005/8/layout/radial6"/>
    <dgm:cxn modelId="{88FA5804-B751-4C03-A627-F3D061F85785}" type="presParOf" srcId="{EAA05939-0F69-4B22-A0BA-2AEB12F59C6D}" destId="{4D16939B-2BA3-4872-A227-5A4F6E03CCB3}" srcOrd="6" destOrd="0" presId="urn:microsoft.com/office/officeart/2005/8/layout/radial6"/>
    <dgm:cxn modelId="{31ADCA8F-F40A-47DB-9997-1EC2A42C02D8}" type="presParOf" srcId="{EAA05939-0F69-4B22-A0BA-2AEB12F59C6D}" destId="{D66D30E9-8AF8-4A79-9D97-522D322C83F9}" srcOrd="7" destOrd="0" presId="urn:microsoft.com/office/officeart/2005/8/layout/radial6"/>
    <dgm:cxn modelId="{E0FF964E-92A8-4CEB-A8A8-A78CB01BCD45}" type="presParOf" srcId="{EAA05939-0F69-4B22-A0BA-2AEB12F59C6D}" destId="{42F0A7FD-8DF6-4332-AA8F-8BAF12AD10FF}" srcOrd="8" destOrd="0" presId="urn:microsoft.com/office/officeart/2005/8/layout/radial6"/>
    <dgm:cxn modelId="{7B038968-1EBE-4968-AD06-99DEFB63CF78}" type="presParOf" srcId="{EAA05939-0F69-4B22-A0BA-2AEB12F59C6D}" destId="{89840863-C210-4BAC-974E-E28958ACD0AA}" srcOrd="9" destOrd="0" presId="urn:microsoft.com/office/officeart/2005/8/layout/radial6"/>
    <dgm:cxn modelId="{50289AA8-4A60-4FFA-A4F7-AC29AE31D3CF}" type="presParOf" srcId="{EAA05939-0F69-4B22-A0BA-2AEB12F59C6D}" destId="{F1FADF56-F241-4FBC-B0BC-ED175775EAAE}" srcOrd="10" destOrd="0" presId="urn:microsoft.com/office/officeart/2005/8/layout/radial6"/>
    <dgm:cxn modelId="{9568A6CF-D56A-45CA-8537-07CEDDC717B3}" type="presParOf" srcId="{EAA05939-0F69-4B22-A0BA-2AEB12F59C6D}" destId="{A4020D62-D6C9-4FA5-A77F-5EA7F86DF391}" srcOrd="11" destOrd="0" presId="urn:microsoft.com/office/officeart/2005/8/layout/radial6"/>
    <dgm:cxn modelId="{AA0BFC93-C0F7-47D1-801D-F41795E60888}" type="presParOf" srcId="{EAA05939-0F69-4B22-A0BA-2AEB12F59C6D}" destId="{DDE778F3-AFCD-424D-B37E-6D3330921215}" srcOrd="12" destOrd="0" presId="urn:microsoft.com/office/officeart/2005/8/layout/radial6"/>
  </dgm:cxnLst>
  <dgm:bg>
    <a:noFill/>
  </dgm:bg>
  <dgm:whole>
    <a:ln w="25400">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0453B7-1867-4C54-B827-B7A3572E44B1}" type="doc">
      <dgm:prSet loTypeId="urn:microsoft.com/office/officeart/2005/8/layout/radial6" loCatId="cycle" qsTypeId="urn:microsoft.com/office/officeart/2005/8/quickstyle/simple4" qsCatId="simple" csTypeId="urn:microsoft.com/office/officeart/2005/8/colors/accent6_2" csCatId="accent6" phldr="1"/>
      <dgm:spPr/>
      <dgm:t>
        <a:bodyPr/>
        <a:lstStyle/>
        <a:p>
          <a:endParaRPr lang="en-US"/>
        </a:p>
      </dgm:t>
    </dgm:pt>
    <dgm:pt modelId="{9A27E466-6F58-4146-8A0C-D06B073E73AA}">
      <dgm:prSet phldrT="[Text]"/>
      <dgm:spPr/>
      <dgm:t>
        <a:bodyPr/>
        <a:lstStyle/>
        <a:p>
          <a:r>
            <a:rPr lang="en-US"/>
            <a:t>Utility Plant Design Cluster</a:t>
          </a:r>
        </a:p>
      </dgm:t>
    </dgm:pt>
    <dgm:pt modelId="{5C0F845A-F866-4428-9801-CE8D861B9DB3}" type="parTrans" cxnId="{8FC19389-9569-4B07-AF4D-ACCDDC1DE16B}">
      <dgm:prSet/>
      <dgm:spPr/>
      <dgm:t>
        <a:bodyPr/>
        <a:lstStyle/>
        <a:p>
          <a:endParaRPr lang="en-US"/>
        </a:p>
      </dgm:t>
    </dgm:pt>
    <dgm:pt modelId="{0C58E720-F9F3-4BC6-9706-09A9EC94F33C}" type="sibTrans" cxnId="{8FC19389-9569-4B07-AF4D-ACCDDC1DE16B}">
      <dgm:prSet/>
      <dgm:spPr/>
      <dgm:t>
        <a:bodyPr/>
        <a:lstStyle/>
        <a:p>
          <a:endParaRPr lang="en-US"/>
        </a:p>
      </dgm:t>
    </dgm:pt>
    <dgm:pt modelId="{FB491366-5931-42E3-B65C-90187FAFB105}">
      <dgm:prSet phldrT="[Text]"/>
      <dgm:spPr/>
      <dgm:t>
        <a:bodyPr/>
        <a:lstStyle/>
        <a:p>
          <a:r>
            <a:rPr lang="en-US" dirty="0" smtClean="0"/>
            <a:t>TU Project Manager</a:t>
          </a:r>
          <a:endParaRPr lang="en-US" dirty="0"/>
        </a:p>
      </dgm:t>
    </dgm:pt>
    <dgm:pt modelId="{6472EBE2-3DCC-4430-97F5-B543D692C0D8}" type="parTrans" cxnId="{0E9F6F8F-79D7-4940-8229-23E24D634741}">
      <dgm:prSet/>
      <dgm:spPr/>
      <dgm:t>
        <a:bodyPr/>
        <a:lstStyle/>
        <a:p>
          <a:endParaRPr lang="en-US"/>
        </a:p>
      </dgm:t>
    </dgm:pt>
    <dgm:pt modelId="{9F1BB778-C9D6-45A2-A255-0C2E13BF934F}" type="sibTrans" cxnId="{0E9F6F8F-79D7-4940-8229-23E24D634741}">
      <dgm:prSet/>
      <dgm:spPr/>
      <dgm:t>
        <a:bodyPr/>
        <a:lstStyle/>
        <a:p>
          <a:endParaRPr lang="en-US"/>
        </a:p>
      </dgm:t>
    </dgm:pt>
    <dgm:pt modelId="{A86FFFDA-D5A8-47D8-A3D4-B25278BA11DF}">
      <dgm:prSet phldrT="[Text]"/>
      <dgm:spPr/>
      <dgm:t>
        <a:bodyPr/>
        <a:lstStyle/>
        <a:p>
          <a:r>
            <a:rPr lang="en-US" dirty="0" smtClean="0"/>
            <a:t>Project </a:t>
          </a:r>
          <a:r>
            <a:rPr lang="en-US" dirty="0"/>
            <a:t>Engineer</a:t>
          </a:r>
          <a:br>
            <a:rPr lang="en-US" dirty="0"/>
          </a:br>
          <a:r>
            <a:rPr lang="en-US" dirty="0" smtClean="0"/>
            <a:t>BMC</a:t>
          </a:r>
          <a:endParaRPr lang="en-US" dirty="0"/>
        </a:p>
      </dgm:t>
    </dgm:pt>
    <dgm:pt modelId="{FC4364D7-C959-4A30-A1A7-89EE40B7D25D}" type="parTrans" cxnId="{F73B86C0-E074-447D-8149-1564924F92C7}">
      <dgm:prSet/>
      <dgm:spPr/>
      <dgm:t>
        <a:bodyPr/>
        <a:lstStyle/>
        <a:p>
          <a:endParaRPr lang="en-US"/>
        </a:p>
      </dgm:t>
    </dgm:pt>
    <dgm:pt modelId="{DCE792A3-91A4-40C6-9537-EC5A52C1BAEC}" type="sibTrans" cxnId="{F73B86C0-E074-447D-8149-1564924F92C7}">
      <dgm:prSet/>
      <dgm:spPr/>
      <dgm:t>
        <a:bodyPr/>
        <a:lstStyle/>
        <a:p>
          <a:endParaRPr lang="en-US"/>
        </a:p>
      </dgm:t>
    </dgm:pt>
    <dgm:pt modelId="{7B5D4031-F029-4F52-A865-0CAEA0EFDC9D}">
      <dgm:prSet phldrT="[Text]"/>
      <dgm:spPr/>
      <dgm:t>
        <a:bodyPr/>
        <a:lstStyle/>
        <a:p>
          <a:r>
            <a:rPr lang="en-US" dirty="0" smtClean="0"/>
            <a:t>TU Facilities </a:t>
          </a:r>
          <a:r>
            <a:rPr lang="en-US" dirty="0"/>
            <a:t>Management</a:t>
          </a:r>
          <a:br>
            <a:rPr lang="en-US" dirty="0"/>
          </a:br>
          <a:endParaRPr lang="en-US" dirty="0"/>
        </a:p>
      </dgm:t>
    </dgm:pt>
    <dgm:pt modelId="{231629DB-3224-4336-B9F1-9085F3EFF3FF}" type="parTrans" cxnId="{EF9EBAF5-B83E-4F38-A453-F30438D05629}">
      <dgm:prSet/>
      <dgm:spPr/>
      <dgm:t>
        <a:bodyPr/>
        <a:lstStyle/>
        <a:p>
          <a:endParaRPr lang="en-US"/>
        </a:p>
      </dgm:t>
    </dgm:pt>
    <dgm:pt modelId="{6D0FC541-41B4-4B71-89CF-A6072A837BBB}" type="sibTrans" cxnId="{EF9EBAF5-B83E-4F38-A453-F30438D05629}">
      <dgm:prSet/>
      <dgm:spPr/>
      <dgm:t>
        <a:bodyPr/>
        <a:lstStyle/>
        <a:p>
          <a:endParaRPr lang="en-US"/>
        </a:p>
      </dgm:t>
    </dgm:pt>
    <dgm:pt modelId="{7626C74B-C1DF-4ED8-B919-8B6FDFAFC775}">
      <dgm:prSet/>
      <dgm:spPr/>
      <dgm:t>
        <a:bodyPr/>
        <a:lstStyle/>
        <a:p>
          <a:r>
            <a:rPr lang="en-US" dirty="0" smtClean="0"/>
            <a:t>MEP </a:t>
          </a:r>
          <a:r>
            <a:rPr lang="en-US" dirty="0"/>
            <a:t>Engineer</a:t>
          </a:r>
        </a:p>
      </dgm:t>
    </dgm:pt>
    <dgm:pt modelId="{52BC7C76-A978-422C-BE06-E8E533C497A0}" type="parTrans" cxnId="{444D3AC5-7230-45A9-9D9E-FC3E4C8B78A6}">
      <dgm:prSet/>
      <dgm:spPr/>
      <dgm:t>
        <a:bodyPr/>
        <a:lstStyle/>
        <a:p>
          <a:endParaRPr lang="en-US"/>
        </a:p>
      </dgm:t>
    </dgm:pt>
    <dgm:pt modelId="{EFDB1799-D22F-4807-851D-C1892A56B2A9}" type="sibTrans" cxnId="{444D3AC5-7230-45A9-9D9E-FC3E4C8B78A6}">
      <dgm:prSet/>
      <dgm:spPr/>
      <dgm:t>
        <a:bodyPr/>
        <a:lstStyle/>
        <a:p>
          <a:endParaRPr lang="en-US"/>
        </a:p>
      </dgm:t>
    </dgm:pt>
    <dgm:pt modelId="{693493F0-B6D6-455E-BBA1-576EBFFA6137}">
      <dgm:prSet/>
      <dgm:spPr/>
      <dgm:t>
        <a:bodyPr/>
        <a:lstStyle/>
        <a:p>
          <a:r>
            <a:rPr lang="en-US" dirty="0" smtClean="0"/>
            <a:t>MEP</a:t>
          </a:r>
          <a:r>
            <a:rPr lang="en-US" dirty="0"/>
            <a:t/>
          </a:r>
          <a:br>
            <a:rPr lang="en-US" dirty="0"/>
          </a:br>
          <a:r>
            <a:rPr lang="en-US" dirty="0"/>
            <a:t>Subcontractors</a:t>
          </a:r>
        </a:p>
        <a:p>
          <a:r>
            <a:rPr lang="en-US" dirty="0"/>
            <a:t>(LC)</a:t>
          </a:r>
        </a:p>
      </dgm:t>
    </dgm:pt>
    <dgm:pt modelId="{E9C5B985-2024-4EC4-AFA5-E2D273FAB313}" type="parTrans" cxnId="{F7DC153C-8D23-45E9-BFC7-6E32AE36BA35}">
      <dgm:prSet/>
      <dgm:spPr/>
      <dgm:t>
        <a:bodyPr/>
        <a:lstStyle/>
        <a:p>
          <a:endParaRPr lang="en-US"/>
        </a:p>
      </dgm:t>
    </dgm:pt>
    <dgm:pt modelId="{042D3E62-6CA1-42B4-A555-1D5CEEA7F60D}" type="sibTrans" cxnId="{F7DC153C-8D23-45E9-BFC7-6E32AE36BA35}">
      <dgm:prSet/>
      <dgm:spPr/>
      <dgm:t>
        <a:bodyPr/>
        <a:lstStyle/>
        <a:p>
          <a:endParaRPr lang="en-US"/>
        </a:p>
      </dgm:t>
    </dgm:pt>
    <dgm:pt modelId="{1ABDAC4F-FFAF-4B61-9E1D-6C06D3F8598D}" type="pres">
      <dgm:prSet presAssocID="{A70453B7-1867-4C54-B827-B7A3572E44B1}" presName="Name0" presStyleCnt="0">
        <dgm:presLayoutVars>
          <dgm:chMax val="1"/>
          <dgm:dir/>
          <dgm:animLvl val="ctr"/>
          <dgm:resizeHandles val="exact"/>
        </dgm:presLayoutVars>
      </dgm:prSet>
      <dgm:spPr/>
      <dgm:t>
        <a:bodyPr/>
        <a:lstStyle/>
        <a:p>
          <a:endParaRPr lang="en-US"/>
        </a:p>
      </dgm:t>
    </dgm:pt>
    <dgm:pt modelId="{BEB75FFC-C507-4E3A-8CF8-4699949D2E57}" type="pres">
      <dgm:prSet presAssocID="{9A27E466-6F58-4146-8A0C-D06B073E73AA}" presName="centerShape" presStyleLbl="node0" presStyleIdx="0" presStyleCnt="1"/>
      <dgm:spPr/>
      <dgm:t>
        <a:bodyPr/>
        <a:lstStyle/>
        <a:p>
          <a:endParaRPr lang="en-US"/>
        </a:p>
      </dgm:t>
    </dgm:pt>
    <dgm:pt modelId="{75F20B6E-A022-4651-920D-E9694E30F335}" type="pres">
      <dgm:prSet presAssocID="{FB491366-5931-42E3-B65C-90187FAFB105}" presName="node" presStyleLbl="node1" presStyleIdx="0" presStyleCnt="5" custScaleX="159028" custScaleY="159028">
        <dgm:presLayoutVars>
          <dgm:bulletEnabled val="1"/>
        </dgm:presLayoutVars>
      </dgm:prSet>
      <dgm:spPr/>
      <dgm:t>
        <a:bodyPr/>
        <a:lstStyle/>
        <a:p>
          <a:endParaRPr lang="en-US"/>
        </a:p>
      </dgm:t>
    </dgm:pt>
    <dgm:pt modelId="{4C23DC13-A5AC-4149-90CC-3712CCDD4909}" type="pres">
      <dgm:prSet presAssocID="{FB491366-5931-42E3-B65C-90187FAFB105}" presName="dummy" presStyleCnt="0"/>
      <dgm:spPr/>
    </dgm:pt>
    <dgm:pt modelId="{6C5639E5-6B30-4D6F-A268-A28A5D04FCB4}" type="pres">
      <dgm:prSet presAssocID="{9F1BB778-C9D6-45A2-A255-0C2E13BF934F}" presName="sibTrans" presStyleLbl="sibTrans2D1" presStyleIdx="0" presStyleCnt="5" custLinFactNeighborX="568"/>
      <dgm:spPr/>
      <dgm:t>
        <a:bodyPr/>
        <a:lstStyle/>
        <a:p>
          <a:endParaRPr lang="en-US"/>
        </a:p>
      </dgm:t>
    </dgm:pt>
    <dgm:pt modelId="{9D764848-A8F5-4C92-A27B-1D1ABB780404}" type="pres">
      <dgm:prSet presAssocID="{693493F0-B6D6-455E-BBA1-576EBFFA6137}" presName="node" presStyleLbl="node1" presStyleIdx="1" presStyleCnt="5" custScaleX="159028" custScaleY="159028">
        <dgm:presLayoutVars>
          <dgm:bulletEnabled val="1"/>
        </dgm:presLayoutVars>
      </dgm:prSet>
      <dgm:spPr/>
      <dgm:t>
        <a:bodyPr/>
        <a:lstStyle/>
        <a:p>
          <a:endParaRPr lang="en-US"/>
        </a:p>
      </dgm:t>
    </dgm:pt>
    <dgm:pt modelId="{10C4BC2A-27EB-4F37-AF7A-046216C3344E}" type="pres">
      <dgm:prSet presAssocID="{693493F0-B6D6-455E-BBA1-576EBFFA6137}" presName="dummy" presStyleCnt="0"/>
      <dgm:spPr/>
    </dgm:pt>
    <dgm:pt modelId="{76F7121A-4D3B-4937-9535-4059775131CC}" type="pres">
      <dgm:prSet presAssocID="{042D3E62-6CA1-42B4-A555-1D5CEEA7F60D}" presName="sibTrans" presStyleLbl="sibTrans2D1" presStyleIdx="1" presStyleCnt="5"/>
      <dgm:spPr/>
      <dgm:t>
        <a:bodyPr/>
        <a:lstStyle/>
        <a:p>
          <a:endParaRPr lang="en-US"/>
        </a:p>
      </dgm:t>
    </dgm:pt>
    <dgm:pt modelId="{68D65171-7C55-45C8-B86D-421BD4D4FF8A}" type="pres">
      <dgm:prSet presAssocID="{A86FFFDA-D5A8-47D8-A3D4-B25278BA11DF}" presName="node" presStyleLbl="node1" presStyleIdx="2" presStyleCnt="5" custScaleX="159028" custScaleY="159028" custRadScaleRad="101243" custRadScaleInc="1408">
        <dgm:presLayoutVars>
          <dgm:bulletEnabled val="1"/>
        </dgm:presLayoutVars>
      </dgm:prSet>
      <dgm:spPr/>
      <dgm:t>
        <a:bodyPr/>
        <a:lstStyle/>
        <a:p>
          <a:endParaRPr lang="en-US"/>
        </a:p>
      </dgm:t>
    </dgm:pt>
    <dgm:pt modelId="{FFAFEFB3-82B3-4955-BB2B-9F6A88FBF850}" type="pres">
      <dgm:prSet presAssocID="{A86FFFDA-D5A8-47D8-A3D4-B25278BA11DF}" presName="dummy" presStyleCnt="0"/>
      <dgm:spPr/>
    </dgm:pt>
    <dgm:pt modelId="{CBFA8BE7-633F-4F29-895E-43D511D2DBD9}" type="pres">
      <dgm:prSet presAssocID="{DCE792A3-91A4-40C6-9537-EC5A52C1BAEC}" presName="sibTrans" presStyleLbl="sibTrans2D1" presStyleIdx="2" presStyleCnt="5"/>
      <dgm:spPr/>
      <dgm:t>
        <a:bodyPr/>
        <a:lstStyle/>
        <a:p>
          <a:endParaRPr lang="en-US"/>
        </a:p>
      </dgm:t>
    </dgm:pt>
    <dgm:pt modelId="{AE1C6796-B6A0-4C9A-882D-406CDBACB9C3}" type="pres">
      <dgm:prSet presAssocID="{7626C74B-C1DF-4ED8-B919-8B6FDFAFC775}" presName="node" presStyleLbl="node1" presStyleIdx="3" presStyleCnt="5" custScaleX="159028" custScaleY="159028">
        <dgm:presLayoutVars>
          <dgm:bulletEnabled val="1"/>
        </dgm:presLayoutVars>
      </dgm:prSet>
      <dgm:spPr/>
      <dgm:t>
        <a:bodyPr/>
        <a:lstStyle/>
        <a:p>
          <a:endParaRPr lang="en-US"/>
        </a:p>
      </dgm:t>
    </dgm:pt>
    <dgm:pt modelId="{20227180-AD07-47D5-9305-0EEF258569D2}" type="pres">
      <dgm:prSet presAssocID="{7626C74B-C1DF-4ED8-B919-8B6FDFAFC775}" presName="dummy" presStyleCnt="0"/>
      <dgm:spPr/>
    </dgm:pt>
    <dgm:pt modelId="{9B7EDCB4-BB0B-4185-B494-F740DB488914}" type="pres">
      <dgm:prSet presAssocID="{EFDB1799-D22F-4807-851D-C1892A56B2A9}" presName="sibTrans" presStyleLbl="sibTrans2D1" presStyleIdx="3" presStyleCnt="5"/>
      <dgm:spPr/>
      <dgm:t>
        <a:bodyPr/>
        <a:lstStyle/>
        <a:p>
          <a:endParaRPr lang="en-US"/>
        </a:p>
      </dgm:t>
    </dgm:pt>
    <dgm:pt modelId="{E0943AA4-5462-415A-A5C7-6CB30A255F80}" type="pres">
      <dgm:prSet presAssocID="{7B5D4031-F029-4F52-A865-0CAEA0EFDC9D}" presName="node" presStyleLbl="node1" presStyleIdx="4" presStyleCnt="5" custScaleX="159028" custScaleY="159028">
        <dgm:presLayoutVars>
          <dgm:bulletEnabled val="1"/>
        </dgm:presLayoutVars>
      </dgm:prSet>
      <dgm:spPr/>
      <dgm:t>
        <a:bodyPr/>
        <a:lstStyle/>
        <a:p>
          <a:endParaRPr lang="en-US"/>
        </a:p>
      </dgm:t>
    </dgm:pt>
    <dgm:pt modelId="{D0BC09FA-1423-4F74-805E-A0B3AFC19484}" type="pres">
      <dgm:prSet presAssocID="{7B5D4031-F029-4F52-A865-0CAEA0EFDC9D}" presName="dummy" presStyleCnt="0"/>
      <dgm:spPr/>
    </dgm:pt>
    <dgm:pt modelId="{2641E665-DAD4-46D8-9693-8E39863A164B}" type="pres">
      <dgm:prSet presAssocID="{6D0FC541-41B4-4B71-89CF-A6072A837BBB}" presName="sibTrans" presStyleLbl="sibTrans2D1" presStyleIdx="4" presStyleCnt="5"/>
      <dgm:spPr/>
      <dgm:t>
        <a:bodyPr/>
        <a:lstStyle/>
        <a:p>
          <a:endParaRPr lang="en-US"/>
        </a:p>
      </dgm:t>
    </dgm:pt>
  </dgm:ptLst>
  <dgm:cxnLst>
    <dgm:cxn modelId="{D36E9863-8A73-4682-AF8E-6F78693E915D}" type="presOf" srcId="{DCE792A3-91A4-40C6-9537-EC5A52C1BAEC}" destId="{CBFA8BE7-633F-4F29-895E-43D511D2DBD9}" srcOrd="0" destOrd="0" presId="urn:microsoft.com/office/officeart/2005/8/layout/radial6"/>
    <dgm:cxn modelId="{06125C16-374E-42A3-87A5-E8BE6682CD44}" type="presOf" srcId="{EFDB1799-D22F-4807-851D-C1892A56B2A9}" destId="{9B7EDCB4-BB0B-4185-B494-F740DB488914}" srcOrd="0" destOrd="0" presId="urn:microsoft.com/office/officeart/2005/8/layout/radial6"/>
    <dgm:cxn modelId="{444D3AC5-7230-45A9-9D9E-FC3E4C8B78A6}" srcId="{9A27E466-6F58-4146-8A0C-D06B073E73AA}" destId="{7626C74B-C1DF-4ED8-B919-8B6FDFAFC775}" srcOrd="3" destOrd="0" parTransId="{52BC7C76-A978-422C-BE06-E8E533C497A0}" sibTransId="{EFDB1799-D22F-4807-851D-C1892A56B2A9}"/>
    <dgm:cxn modelId="{06206E2F-8148-4D06-A253-58DDDA7DC989}" type="presOf" srcId="{7B5D4031-F029-4F52-A865-0CAEA0EFDC9D}" destId="{E0943AA4-5462-415A-A5C7-6CB30A255F80}" srcOrd="0" destOrd="0" presId="urn:microsoft.com/office/officeart/2005/8/layout/radial6"/>
    <dgm:cxn modelId="{6D824EC6-8665-43FF-B6B6-04834F52A0CD}" type="presOf" srcId="{FB491366-5931-42E3-B65C-90187FAFB105}" destId="{75F20B6E-A022-4651-920D-E9694E30F335}" srcOrd="0" destOrd="0" presId="urn:microsoft.com/office/officeart/2005/8/layout/radial6"/>
    <dgm:cxn modelId="{F7DC153C-8D23-45E9-BFC7-6E32AE36BA35}" srcId="{9A27E466-6F58-4146-8A0C-D06B073E73AA}" destId="{693493F0-B6D6-455E-BBA1-576EBFFA6137}" srcOrd="1" destOrd="0" parTransId="{E9C5B985-2024-4EC4-AFA5-E2D273FAB313}" sibTransId="{042D3E62-6CA1-42B4-A555-1D5CEEA7F60D}"/>
    <dgm:cxn modelId="{28BB7FA2-60DD-47A2-81E1-C0E3D486D63B}" type="presOf" srcId="{9F1BB778-C9D6-45A2-A255-0C2E13BF934F}" destId="{6C5639E5-6B30-4D6F-A268-A28A5D04FCB4}" srcOrd="0" destOrd="0" presId="urn:microsoft.com/office/officeart/2005/8/layout/radial6"/>
    <dgm:cxn modelId="{F73B86C0-E074-447D-8149-1564924F92C7}" srcId="{9A27E466-6F58-4146-8A0C-D06B073E73AA}" destId="{A86FFFDA-D5A8-47D8-A3D4-B25278BA11DF}" srcOrd="2" destOrd="0" parTransId="{FC4364D7-C959-4A30-A1A7-89EE40B7D25D}" sibTransId="{DCE792A3-91A4-40C6-9537-EC5A52C1BAEC}"/>
    <dgm:cxn modelId="{FFD3EDC3-36CF-485A-B398-B745B144E865}" type="presOf" srcId="{042D3E62-6CA1-42B4-A555-1D5CEEA7F60D}" destId="{76F7121A-4D3B-4937-9535-4059775131CC}" srcOrd="0" destOrd="0" presId="urn:microsoft.com/office/officeart/2005/8/layout/radial6"/>
    <dgm:cxn modelId="{8FC19389-9569-4B07-AF4D-ACCDDC1DE16B}" srcId="{A70453B7-1867-4C54-B827-B7A3572E44B1}" destId="{9A27E466-6F58-4146-8A0C-D06B073E73AA}" srcOrd="0" destOrd="0" parTransId="{5C0F845A-F866-4428-9801-CE8D861B9DB3}" sibTransId="{0C58E720-F9F3-4BC6-9706-09A9EC94F33C}"/>
    <dgm:cxn modelId="{C6EB2BC6-296A-4640-9562-77DB006017AF}" type="presOf" srcId="{7626C74B-C1DF-4ED8-B919-8B6FDFAFC775}" destId="{AE1C6796-B6A0-4C9A-882D-406CDBACB9C3}" srcOrd="0" destOrd="0" presId="urn:microsoft.com/office/officeart/2005/8/layout/radial6"/>
    <dgm:cxn modelId="{616561A1-E3F2-4E08-A44A-62C0F9D875C2}" type="presOf" srcId="{A70453B7-1867-4C54-B827-B7A3572E44B1}" destId="{1ABDAC4F-FFAF-4B61-9E1D-6C06D3F8598D}" srcOrd="0" destOrd="0" presId="urn:microsoft.com/office/officeart/2005/8/layout/radial6"/>
    <dgm:cxn modelId="{69FC3200-7619-46A5-B66B-911D2EEFF2F1}" type="presOf" srcId="{6D0FC541-41B4-4B71-89CF-A6072A837BBB}" destId="{2641E665-DAD4-46D8-9693-8E39863A164B}" srcOrd="0" destOrd="0" presId="urn:microsoft.com/office/officeart/2005/8/layout/radial6"/>
    <dgm:cxn modelId="{0F2A0840-9032-4360-9478-34CE17A5513A}" type="presOf" srcId="{9A27E466-6F58-4146-8A0C-D06B073E73AA}" destId="{BEB75FFC-C507-4E3A-8CF8-4699949D2E57}" srcOrd="0" destOrd="0" presId="urn:microsoft.com/office/officeart/2005/8/layout/radial6"/>
    <dgm:cxn modelId="{7A04F478-0D13-4F17-A78E-668EE86A3E62}" type="presOf" srcId="{A86FFFDA-D5A8-47D8-A3D4-B25278BA11DF}" destId="{68D65171-7C55-45C8-B86D-421BD4D4FF8A}" srcOrd="0" destOrd="0" presId="urn:microsoft.com/office/officeart/2005/8/layout/radial6"/>
    <dgm:cxn modelId="{3823A894-5DB4-4FF9-90EC-4581581A866B}" type="presOf" srcId="{693493F0-B6D6-455E-BBA1-576EBFFA6137}" destId="{9D764848-A8F5-4C92-A27B-1D1ABB780404}" srcOrd="0" destOrd="0" presId="urn:microsoft.com/office/officeart/2005/8/layout/radial6"/>
    <dgm:cxn modelId="{0E9F6F8F-79D7-4940-8229-23E24D634741}" srcId="{9A27E466-6F58-4146-8A0C-D06B073E73AA}" destId="{FB491366-5931-42E3-B65C-90187FAFB105}" srcOrd="0" destOrd="0" parTransId="{6472EBE2-3DCC-4430-97F5-B543D692C0D8}" sibTransId="{9F1BB778-C9D6-45A2-A255-0C2E13BF934F}"/>
    <dgm:cxn modelId="{EF9EBAF5-B83E-4F38-A453-F30438D05629}" srcId="{9A27E466-6F58-4146-8A0C-D06B073E73AA}" destId="{7B5D4031-F029-4F52-A865-0CAEA0EFDC9D}" srcOrd="4" destOrd="0" parTransId="{231629DB-3224-4336-B9F1-9085F3EFF3FF}" sibTransId="{6D0FC541-41B4-4B71-89CF-A6072A837BBB}"/>
    <dgm:cxn modelId="{A01C51A7-F0D6-4BF7-A205-9C1E0411EA2D}" type="presParOf" srcId="{1ABDAC4F-FFAF-4B61-9E1D-6C06D3F8598D}" destId="{BEB75FFC-C507-4E3A-8CF8-4699949D2E57}" srcOrd="0" destOrd="0" presId="urn:microsoft.com/office/officeart/2005/8/layout/radial6"/>
    <dgm:cxn modelId="{EA3BDC17-269B-4B0B-AD66-0BAED4CE4C9A}" type="presParOf" srcId="{1ABDAC4F-FFAF-4B61-9E1D-6C06D3F8598D}" destId="{75F20B6E-A022-4651-920D-E9694E30F335}" srcOrd="1" destOrd="0" presId="urn:microsoft.com/office/officeart/2005/8/layout/radial6"/>
    <dgm:cxn modelId="{05CA2121-944C-486A-8DEF-DD09831D041D}" type="presParOf" srcId="{1ABDAC4F-FFAF-4B61-9E1D-6C06D3F8598D}" destId="{4C23DC13-A5AC-4149-90CC-3712CCDD4909}" srcOrd="2" destOrd="0" presId="urn:microsoft.com/office/officeart/2005/8/layout/radial6"/>
    <dgm:cxn modelId="{282D9B1A-8EEC-416B-AAB8-29835E712E4C}" type="presParOf" srcId="{1ABDAC4F-FFAF-4B61-9E1D-6C06D3F8598D}" destId="{6C5639E5-6B30-4D6F-A268-A28A5D04FCB4}" srcOrd="3" destOrd="0" presId="urn:microsoft.com/office/officeart/2005/8/layout/radial6"/>
    <dgm:cxn modelId="{C6C12AA5-BC4D-439F-A6CB-1C8EB8642629}" type="presParOf" srcId="{1ABDAC4F-FFAF-4B61-9E1D-6C06D3F8598D}" destId="{9D764848-A8F5-4C92-A27B-1D1ABB780404}" srcOrd="4" destOrd="0" presId="urn:microsoft.com/office/officeart/2005/8/layout/radial6"/>
    <dgm:cxn modelId="{448C9E08-8AE3-49A0-9EB6-D9F723C98F39}" type="presParOf" srcId="{1ABDAC4F-FFAF-4B61-9E1D-6C06D3F8598D}" destId="{10C4BC2A-27EB-4F37-AF7A-046216C3344E}" srcOrd="5" destOrd="0" presId="urn:microsoft.com/office/officeart/2005/8/layout/radial6"/>
    <dgm:cxn modelId="{3D2EA3EB-22C1-43BA-92DB-4BCBA47F75E6}" type="presParOf" srcId="{1ABDAC4F-FFAF-4B61-9E1D-6C06D3F8598D}" destId="{76F7121A-4D3B-4937-9535-4059775131CC}" srcOrd="6" destOrd="0" presId="urn:microsoft.com/office/officeart/2005/8/layout/radial6"/>
    <dgm:cxn modelId="{7925D2E6-5A9B-4375-8F8E-BBD253E44C4D}" type="presParOf" srcId="{1ABDAC4F-FFAF-4B61-9E1D-6C06D3F8598D}" destId="{68D65171-7C55-45C8-B86D-421BD4D4FF8A}" srcOrd="7" destOrd="0" presId="urn:microsoft.com/office/officeart/2005/8/layout/radial6"/>
    <dgm:cxn modelId="{C18CEE14-8EA8-4A5C-9DEA-F508358283FE}" type="presParOf" srcId="{1ABDAC4F-FFAF-4B61-9E1D-6C06D3F8598D}" destId="{FFAFEFB3-82B3-4955-BB2B-9F6A88FBF850}" srcOrd="8" destOrd="0" presId="urn:microsoft.com/office/officeart/2005/8/layout/radial6"/>
    <dgm:cxn modelId="{C68D3CB5-C07B-45AC-8B7A-0B955ED5AEA2}" type="presParOf" srcId="{1ABDAC4F-FFAF-4B61-9E1D-6C06D3F8598D}" destId="{CBFA8BE7-633F-4F29-895E-43D511D2DBD9}" srcOrd="9" destOrd="0" presId="urn:microsoft.com/office/officeart/2005/8/layout/radial6"/>
    <dgm:cxn modelId="{1A70DC67-F6C0-46F4-A101-D6419190E5E8}" type="presParOf" srcId="{1ABDAC4F-FFAF-4B61-9E1D-6C06D3F8598D}" destId="{AE1C6796-B6A0-4C9A-882D-406CDBACB9C3}" srcOrd="10" destOrd="0" presId="urn:microsoft.com/office/officeart/2005/8/layout/radial6"/>
    <dgm:cxn modelId="{9A91D2A5-4A0A-4FFA-8B69-6B441BF474F1}" type="presParOf" srcId="{1ABDAC4F-FFAF-4B61-9E1D-6C06D3F8598D}" destId="{20227180-AD07-47D5-9305-0EEF258569D2}" srcOrd="11" destOrd="0" presId="urn:microsoft.com/office/officeart/2005/8/layout/radial6"/>
    <dgm:cxn modelId="{15859236-9976-432E-98F3-8BCCA28B2A97}" type="presParOf" srcId="{1ABDAC4F-FFAF-4B61-9E1D-6C06D3F8598D}" destId="{9B7EDCB4-BB0B-4185-B494-F740DB488914}" srcOrd="12" destOrd="0" presId="urn:microsoft.com/office/officeart/2005/8/layout/radial6"/>
    <dgm:cxn modelId="{355E30D0-348E-4CB2-9820-3363D1CCB39A}" type="presParOf" srcId="{1ABDAC4F-FFAF-4B61-9E1D-6C06D3F8598D}" destId="{E0943AA4-5462-415A-A5C7-6CB30A255F80}" srcOrd="13" destOrd="0" presId="urn:microsoft.com/office/officeart/2005/8/layout/radial6"/>
    <dgm:cxn modelId="{3606AEA7-0BBB-4393-8922-25A11AC7A28D}" type="presParOf" srcId="{1ABDAC4F-FFAF-4B61-9E1D-6C06D3F8598D}" destId="{D0BC09FA-1423-4F74-805E-A0B3AFC19484}" srcOrd="14" destOrd="0" presId="urn:microsoft.com/office/officeart/2005/8/layout/radial6"/>
    <dgm:cxn modelId="{2F42FC80-E164-4E21-90C1-33F29EDAF416}" type="presParOf" srcId="{1ABDAC4F-FFAF-4B61-9E1D-6C06D3F8598D}" destId="{2641E665-DAD4-46D8-9693-8E39863A164B}"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0453B7-1867-4C54-B827-B7A3572E44B1}" type="doc">
      <dgm:prSet loTypeId="urn:microsoft.com/office/officeart/2005/8/layout/radial6" loCatId="cycle" qsTypeId="urn:microsoft.com/office/officeart/2005/8/quickstyle/simple4" qsCatId="simple" csTypeId="urn:microsoft.com/office/officeart/2005/8/colors/accent6_2" csCatId="accent6" phldr="1"/>
      <dgm:spPr/>
      <dgm:t>
        <a:bodyPr/>
        <a:lstStyle/>
        <a:p>
          <a:endParaRPr lang="en-US"/>
        </a:p>
      </dgm:t>
    </dgm:pt>
    <dgm:pt modelId="{9A27E466-6F58-4146-8A0C-D06B073E73AA}">
      <dgm:prSet phldrT="[Text]"/>
      <dgm:spPr/>
      <dgm:t>
        <a:bodyPr/>
        <a:lstStyle/>
        <a:p>
          <a:r>
            <a:rPr lang="en-US"/>
            <a:t>Facade Design Cluster</a:t>
          </a:r>
        </a:p>
      </dgm:t>
    </dgm:pt>
    <dgm:pt modelId="{5C0F845A-F866-4428-9801-CE8D861B9DB3}" type="parTrans" cxnId="{8FC19389-9569-4B07-AF4D-ACCDDC1DE16B}">
      <dgm:prSet/>
      <dgm:spPr/>
      <dgm:t>
        <a:bodyPr/>
        <a:lstStyle/>
        <a:p>
          <a:endParaRPr lang="en-US"/>
        </a:p>
      </dgm:t>
    </dgm:pt>
    <dgm:pt modelId="{0C58E720-F9F3-4BC6-9706-09A9EC94F33C}" type="sibTrans" cxnId="{8FC19389-9569-4B07-AF4D-ACCDDC1DE16B}">
      <dgm:prSet/>
      <dgm:spPr/>
      <dgm:t>
        <a:bodyPr/>
        <a:lstStyle/>
        <a:p>
          <a:endParaRPr lang="en-US"/>
        </a:p>
      </dgm:t>
    </dgm:pt>
    <dgm:pt modelId="{FB491366-5931-42E3-B65C-90187FAFB105}">
      <dgm:prSet phldrT="[Text]"/>
      <dgm:spPr/>
      <dgm:t>
        <a:bodyPr/>
        <a:lstStyle/>
        <a:p>
          <a:r>
            <a:rPr lang="en-US" dirty="0"/>
            <a:t>Project Architect</a:t>
          </a:r>
          <a:br>
            <a:rPr lang="en-US" dirty="0"/>
          </a:br>
          <a:r>
            <a:rPr lang="en-US" dirty="0" smtClean="0"/>
            <a:t>GWWO</a:t>
          </a:r>
          <a:r>
            <a:rPr lang="en-US" dirty="0"/>
            <a:t>, Inc</a:t>
          </a:r>
        </a:p>
      </dgm:t>
    </dgm:pt>
    <dgm:pt modelId="{6472EBE2-3DCC-4430-97F5-B543D692C0D8}" type="parTrans" cxnId="{0E9F6F8F-79D7-4940-8229-23E24D634741}">
      <dgm:prSet/>
      <dgm:spPr/>
      <dgm:t>
        <a:bodyPr/>
        <a:lstStyle/>
        <a:p>
          <a:endParaRPr lang="en-US"/>
        </a:p>
      </dgm:t>
    </dgm:pt>
    <dgm:pt modelId="{9F1BB778-C9D6-45A2-A255-0C2E13BF934F}" type="sibTrans" cxnId="{0E9F6F8F-79D7-4940-8229-23E24D634741}">
      <dgm:prSet/>
      <dgm:spPr/>
      <dgm:t>
        <a:bodyPr/>
        <a:lstStyle/>
        <a:p>
          <a:endParaRPr lang="en-US"/>
        </a:p>
      </dgm:t>
    </dgm:pt>
    <dgm:pt modelId="{A86FFFDA-D5A8-47D8-A3D4-B25278BA11DF}">
      <dgm:prSet phldrT="[Text]"/>
      <dgm:spPr/>
      <dgm:t>
        <a:bodyPr/>
        <a:lstStyle/>
        <a:p>
          <a:r>
            <a:rPr lang="en-US" dirty="0" smtClean="0"/>
            <a:t>Project </a:t>
          </a:r>
          <a:r>
            <a:rPr lang="en-US" dirty="0"/>
            <a:t>Engineer</a:t>
          </a:r>
          <a:br>
            <a:rPr lang="en-US" dirty="0"/>
          </a:br>
          <a:r>
            <a:rPr lang="en-US" dirty="0" smtClean="0"/>
            <a:t>BMC</a:t>
          </a:r>
          <a:endParaRPr lang="en-US" dirty="0"/>
        </a:p>
      </dgm:t>
    </dgm:pt>
    <dgm:pt modelId="{FC4364D7-C959-4A30-A1A7-89EE40B7D25D}" type="parTrans" cxnId="{F73B86C0-E074-447D-8149-1564924F92C7}">
      <dgm:prSet/>
      <dgm:spPr/>
      <dgm:t>
        <a:bodyPr/>
        <a:lstStyle/>
        <a:p>
          <a:endParaRPr lang="en-US"/>
        </a:p>
      </dgm:t>
    </dgm:pt>
    <dgm:pt modelId="{DCE792A3-91A4-40C6-9537-EC5A52C1BAEC}" type="sibTrans" cxnId="{F73B86C0-E074-447D-8149-1564924F92C7}">
      <dgm:prSet/>
      <dgm:spPr/>
      <dgm:t>
        <a:bodyPr/>
        <a:lstStyle/>
        <a:p>
          <a:endParaRPr lang="en-US"/>
        </a:p>
      </dgm:t>
    </dgm:pt>
    <dgm:pt modelId="{DB28A71D-244A-4307-9B2F-B60971CE4A43}">
      <dgm:prSet phldrT="[Text]"/>
      <dgm:spPr/>
      <dgm:t>
        <a:bodyPr/>
        <a:lstStyle/>
        <a:p>
          <a:r>
            <a:rPr lang="en-US"/>
            <a:t>Precast Subcontractor</a:t>
          </a:r>
          <a:br>
            <a:rPr lang="en-US"/>
          </a:br>
          <a:r>
            <a:rPr lang="en-US"/>
            <a:t>(LC)</a:t>
          </a:r>
        </a:p>
      </dgm:t>
    </dgm:pt>
    <dgm:pt modelId="{9F45BC86-A2D3-4BE8-AE1F-577D0AC2F384}" type="parTrans" cxnId="{C57C027C-F1B2-4BFE-9234-49E850C298C1}">
      <dgm:prSet/>
      <dgm:spPr/>
      <dgm:t>
        <a:bodyPr/>
        <a:lstStyle/>
        <a:p>
          <a:endParaRPr lang="en-US"/>
        </a:p>
      </dgm:t>
    </dgm:pt>
    <dgm:pt modelId="{E772F6E4-FFAC-47ED-9744-EB45B9C9FD27}" type="sibTrans" cxnId="{C57C027C-F1B2-4BFE-9234-49E850C298C1}">
      <dgm:prSet/>
      <dgm:spPr/>
      <dgm:t>
        <a:bodyPr/>
        <a:lstStyle/>
        <a:p>
          <a:endParaRPr lang="en-US"/>
        </a:p>
      </dgm:t>
    </dgm:pt>
    <dgm:pt modelId="{7B5D4031-F029-4F52-A865-0CAEA0EFDC9D}">
      <dgm:prSet phldrT="[Text]"/>
      <dgm:spPr/>
      <dgm:t>
        <a:bodyPr/>
        <a:lstStyle/>
        <a:p>
          <a:r>
            <a:rPr lang="en-US" dirty="0" smtClean="0"/>
            <a:t>Structural </a:t>
          </a:r>
          <a:r>
            <a:rPr lang="en-US" dirty="0"/>
            <a:t>Engineer (LC)</a:t>
          </a:r>
        </a:p>
      </dgm:t>
    </dgm:pt>
    <dgm:pt modelId="{231629DB-3224-4336-B9F1-9085F3EFF3FF}" type="parTrans" cxnId="{EF9EBAF5-B83E-4F38-A453-F30438D05629}">
      <dgm:prSet/>
      <dgm:spPr/>
      <dgm:t>
        <a:bodyPr/>
        <a:lstStyle/>
        <a:p>
          <a:endParaRPr lang="en-US"/>
        </a:p>
      </dgm:t>
    </dgm:pt>
    <dgm:pt modelId="{6D0FC541-41B4-4B71-89CF-A6072A837BBB}" type="sibTrans" cxnId="{EF9EBAF5-B83E-4F38-A453-F30438D05629}">
      <dgm:prSet/>
      <dgm:spPr/>
      <dgm:t>
        <a:bodyPr/>
        <a:lstStyle/>
        <a:p>
          <a:endParaRPr lang="en-US"/>
        </a:p>
      </dgm:t>
    </dgm:pt>
    <dgm:pt modelId="{7626C74B-C1DF-4ED8-B919-8B6FDFAFC775}">
      <dgm:prSet/>
      <dgm:spPr/>
      <dgm:t>
        <a:bodyPr/>
        <a:lstStyle/>
        <a:p>
          <a:r>
            <a:rPr lang="en-US" dirty="0" err="1"/>
            <a:t>CurtainWall</a:t>
          </a:r>
          <a:r>
            <a:rPr lang="en-US" dirty="0"/>
            <a:t> Subcontractor</a:t>
          </a:r>
          <a:br>
            <a:rPr lang="en-US" dirty="0"/>
          </a:br>
          <a:r>
            <a:rPr lang="en-US" dirty="0"/>
            <a:t>(LC)</a:t>
          </a:r>
        </a:p>
      </dgm:t>
    </dgm:pt>
    <dgm:pt modelId="{52BC7C76-A978-422C-BE06-E8E533C497A0}" type="parTrans" cxnId="{444D3AC5-7230-45A9-9D9E-FC3E4C8B78A6}">
      <dgm:prSet/>
      <dgm:spPr/>
      <dgm:t>
        <a:bodyPr/>
        <a:lstStyle/>
        <a:p>
          <a:endParaRPr lang="en-US"/>
        </a:p>
      </dgm:t>
    </dgm:pt>
    <dgm:pt modelId="{EFDB1799-D22F-4807-851D-C1892A56B2A9}" type="sibTrans" cxnId="{444D3AC5-7230-45A9-9D9E-FC3E4C8B78A6}">
      <dgm:prSet/>
      <dgm:spPr/>
      <dgm:t>
        <a:bodyPr/>
        <a:lstStyle/>
        <a:p>
          <a:endParaRPr lang="en-US"/>
        </a:p>
      </dgm:t>
    </dgm:pt>
    <dgm:pt modelId="{1ABDAC4F-FFAF-4B61-9E1D-6C06D3F8598D}" type="pres">
      <dgm:prSet presAssocID="{A70453B7-1867-4C54-B827-B7A3572E44B1}" presName="Name0" presStyleCnt="0">
        <dgm:presLayoutVars>
          <dgm:chMax val="1"/>
          <dgm:dir/>
          <dgm:animLvl val="ctr"/>
          <dgm:resizeHandles val="exact"/>
        </dgm:presLayoutVars>
      </dgm:prSet>
      <dgm:spPr/>
      <dgm:t>
        <a:bodyPr/>
        <a:lstStyle/>
        <a:p>
          <a:endParaRPr lang="en-US"/>
        </a:p>
      </dgm:t>
    </dgm:pt>
    <dgm:pt modelId="{BEB75FFC-C507-4E3A-8CF8-4699949D2E57}" type="pres">
      <dgm:prSet presAssocID="{9A27E466-6F58-4146-8A0C-D06B073E73AA}" presName="centerShape" presStyleLbl="node0" presStyleIdx="0" presStyleCnt="1"/>
      <dgm:spPr/>
      <dgm:t>
        <a:bodyPr/>
        <a:lstStyle/>
        <a:p>
          <a:endParaRPr lang="en-US"/>
        </a:p>
      </dgm:t>
    </dgm:pt>
    <dgm:pt modelId="{75F20B6E-A022-4651-920D-E9694E30F335}" type="pres">
      <dgm:prSet presAssocID="{FB491366-5931-42E3-B65C-90187FAFB105}" presName="node" presStyleLbl="node1" presStyleIdx="0" presStyleCnt="5" custScaleX="165045" custScaleY="165045">
        <dgm:presLayoutVars>
          <dgm:bulletEnabled val="1"/>
        </dgm:presLayoutVars>
      </dgm:prSet>
      <dgm:spPr/>
      <dgm:t>
        <a:bodyPr/>
        <a:lstStyle/>
        <a:p>
          <a:endParaRPr lang="en-US"/>
        </a:p>
      </dgm:t>
    </dgm:pt>
    <dgm:pt modelId="{4C23DC13-A5AC-4149-90CC-3712CCDD4909}" type="pres">
      <dgm:prSet presAssocID="{FB491366-5931-42E3-B65C-90187FAFB105}" presName="dummy" presStyleCnt="0"/>
      <dgm:spPr/>
    </dgm:pt>
    <dgm:pt modelId="{6C5639E5-6B30-4D6F-A268-A28A5D04FCB4}" type="pres">
      <dgm:prSet presAssocID="{9F1BB778-C9D6-45A2-A255-0C2E13BF934F}" presName="sibTrans" presStyleLbl="sibTrans2D1" presStyleIdx="0" presStyleCnt="5"/>
      <dgm:spPr/>
      <dgm:t>
        <a:bodyPr/>
        <a:lstStyle/>
        <a:p>
          <a:endParaRPr lang="en-US"/>
        </a:p>
      </dgm:t>
    </dgm:pt>
    <dgm:pt modelId="{68D65171-7C55-45C8-B86D-421BD4D4FF8A}" type="pres">
      <dgm:prSet presAssocID="{A86FFFDA-D5A8-47D8-A3D4-B25278BA11DF}" presName="node" presStyleLbl="node1" presStyleIdx="1" presStyleCnt="5" custScaleX="165045" custScaleY="165045">
        <dgm:presLayoutVars>
          <dgm:bulletEnabled val="1"/>
        </dgm:presLayoutVars>
      </dgm:prSet>
      <dgm:spPr/>
      <dgm:t>
        <a:bodyPr/>
        <a:lstStyle/>
        <a:p>
          <a:endParaRPr lang="en-US"/>
        </a:p>
      </dgm:t>
    </dgm:pt>
    <dgm:pt modelId="{FFAFEFB3-82B3-4955-BB2B-9F6A88FBF850}" type="pres">
      <dgm:prSet presAssocID="{A86FFFDA-D5A8-47D8-A3D4-B25278BA11DF}" presName="dummy" presStyleCnt="0"/>
      <dgm:spPr/>
    </dgm:pt>
    <dgm:pt modelId="{CBFA8BE7-633F-4F29-895E-43D511D2DBD9}" type="pres">
      <dgm:prSet presAssocID="{DCE792A3-91A4-40C6-9537-EC5A52C1BAEC}" presName="sibTrans" presStyleLbl="sibTrans2D1" presStyleIdx="1" presStyleCnt="5"/>
      <dgm:spPr/>
      <dgm:t>
        <a:bodyPr/>
        <a:lstStyle/>
        <a:p>
          <a:endParaRPr lang="en-US"/>
        </a:p>
      </dgm:t>
    </dgm:pt>
    <dgm:pt modelId="{AE1C6796-B6A0-4C9A-882D-406CDBACB9C3}" type="pres">
      <dgm:prSet presAssocID="{7626C74B-C1DF-4ED8-B919-8B6FDFAFC775}" presName="node" presStyleLbl="node1" presStyleIdx="2" presStyleCnt="5" custScaleX="165045" custScaleY="165045">
        <dgm:presLayoutVars>
          <dgm:bulletEnabled val="1"/>
        </dgm:presLayoutVars>
      </dgm:prSet>
      <dgm:spPr/>
      <dgm:t>
        <a:bodyPr/>
        <a:lstStyle/>
        <a:p>
          <a:endParaRPr lang="en-US"/>
        </a:p>
      </dgm:t>
    </dgm:pt>
    <dgm:pt modelId="{20227180-AD07-47D5-9305-0EEF258569D2}" type="pres">
      <dgm:prSet presAssocID="{7626C74B-C1DF-4ED8-B919-8B6FDFAFC775}" presName="dummy" presStyleCnt="0"/>
      <dgm:spPr/>
    </dgm:pt>
    <dgm:pt modelId="{9B7EDCB4-BB0B-4185-B494-F740DB488914}" type="pres">
      <dgm:prSet presAssocID="{EFDB1799-D22F-4807-851D-C1892A56B2A9}" presName="sibTrans" presStyleLbl="sibTrans2D1" presStyleIdx="2" presStyleCnt="5"/>
      <dgm:spPr/>
      <dgm:t>
        <a:bodyPr/>
        <a:lstStyle/>
        <a:p>
          <a:endParaRPr lang="en-US"/>
        </a:p>
      </dgm:t>
    </dgm:pt>
    <dgm:pt modelId="{43BA5C80-7F5F-4677-95D8-BB098B0E5879}" type="pres">
      <dgm:prSet presAssocID="{DB28A71D-244A-4307-9B2F-B60971CE4A43}" presName="node" presStyleLbl="node1" presStyleIdx="3" presStyleCnt="5" custScaleX="165045" custScaleY="165045">
        <dgm:presLayoutVars>
          <dgm:bulletEnabled val="1"/>
        </dgm:presLayoutVars>
      </dgm:prSet>
      <dgm:spPr/>
      <dgm:t>
        <a:bodyPr/>
        <a:lstStyle/>
        <a:p>
          <a:endParaRPr lang="en-US"/>
        </a:p>
      </dgm:t>
    </dgm:pt>
    <dgm:pt modelId="{D862823C-CF09-40A3-9A16-2113D10ECB70}" type="pres">
      <dgm:prSet presAssocID="{DB28A71D-244A-4307-9B2F-B60971CE4A43}" presName="dummy" presStyleCnt="0"/>
      <dgm:spPr/>
    </dgm:pt>
    <dgm:pt modelId="{344377B0-D82A-4231-A0A0-9A7D49BBC7DB}" type="pres">
      <dgm:prSet presAssocID="{E772F6E4-FFAC-47ED-9744-EB45B9C9FD27}" presName="sibTrans" presStyleLbl="sibTrans2D1" presStyleIdx="3" presStyleCnt="5"/>
      <dgm:spPr/>
      <dgm:t>
        <a:bodyPr/>
        <a:lstStyle/>
        <a:p>
          <a:endParaRPr lang="en-US"/>
        </a:p>
      </dgm:t>
    </dgm:pt>
    <dgm:pt modelId="{E0943AA4-5462-415A-A5C7-6CB30A255F80}" type="pres">
      <dgm:prSet presAssocID="{7B5D4031-F029-4F52-A865-0CAEA0EFDC9D}" presName="node" presStyleLbl="node1" presStyleIdx="4" presStyleCnt="5" custScaleX="165045" custScaleY="165045">
        <dgm:presLayoutVars>
          <dgm:bulletEnabled val="1"/>
        </dgm:presLayoutVars>
      </dgm:prSet>
      <dgm:spPr/>
      <dgm:t>
        <a:bodyPr/>
        <a:lstStyle/>
        <a:p>
          <a:endParaRPr lang="en-US"/>
        </a:p>
      </dgm:t>
    </dgm:pt>
    <dgm:pt modelId="{D0BC09FA-1423-4F74-805E-A0B3AFC19484}" type="pres">
      <dgm:prSet presAssocID="{7B5D4031-F029-4F52-A865-0CAEA0EFDC9D}" presName="dummy" presStyleCnt="0"/>
      <dgm:spPr/>
    </dgm:pt>
    <dgm:pt modelId="{2641E665-DAD4-46D8-9693-8E39863A164B}" type="pres">
      <dgm:prSet presAssocID="{6D0FC541-41B4-4B71-89CF-A6072A837BBB}" presName="sibTrans" presStyleLbl="sibTrans2D1" presStyleIdx="4" presStyleCnt="5"/>
      <dgm:spPr/>
      <dgm:t>
        <a:bodyPr/>
        <a:lstStyle/>
        <a:p>
          <a:endParaRPr lang="en-US"/>
        </a:p>
      </dgm:t>
    </dgm:pt>
  </dgm:ptLst>
  <dgm:cxnLst>
    <dgm:cxn modelId="{FF4DD2E2-EA45-44E3-ABBA-A85AEB44CA2A}" type="presOf" srcId="{E772F6E4-FFAC-47ED-9744-EB45B9C9FD27}" destId="{344377B0-D82A-4231-A0A0-9A7D49BBC7DB}" srcOrd="0" destOrd="0" presId="urn:microsoft.com/office/officeart/2005/8/layout/radial6"/>
    <dgm:cxn modelId="{6857F7F9-4889-4B03-B90B-24A99E1486BA}" type="presOf" srcId="{EFDB1799-D22F-4807-851D-C1892A56B2A9}" destId="{9B7EDCB4-BB0B-4185-B494-F740DB488914}" srcOrd="0" destOrd="0" presId="urn:microsoft.com/office/officeart/2005/8/layout/radial6"/>
    <dgm:cxn modelId="{444D3AC5-7230-45A9-9D9E-FC3E4C8B78A6}" srcId="{9A27E466-6F58-4146-8A0C-D06B073E73AA}" destId="{7626C74B-C1DF-4ED8-B919-8B6FDFAFC775}" srcOrd="2" destOrd="0" parTransId="{52BC7C76-A978-422C-BE06-E8E533C497A0}" sibTransId="{EFDB1799-D22F-4807-851D-C1892A56B2A9}"/>
    <dgm:cxn modelId="{B0DD0B25-1C88-4F5F-9139-4A2458C3A1CF}" type="presOf" srcId="{7626C74B-C1DF-4ED8-B919-8B6FDFAFC775}" destId="{AE1C6796-B6A0-4C9A-882D-406CDBACB9C3}" srcOrd="0" destOrd="0" presId="urn:microsoft.com/office/officeart/2005/8/layout/radial6"/>
    <dgm:cxn modelId="{BA4D3F95-6A15-4020-8648-8181C2B1CD0A}" type="presOf" srcId="{9A27E466-6F58-4146-8A0C-D06B073E73AA}" destId="{BEB75FFC-C507-4E3A-8CF8-4699949D2E57}" srcOrd="0" destOrd="0" presId="urn:microsoft.com/office/officeart/2005/8/layout/radial6"/>
    <dgm:cxn modelId="{59B07480-FF82-43D1-8789-EB4DD9A21DCB}" type="presOf" srcId="{7B5D4031-F029-4F52-A865-0CAEA0EFDC9D}" destId="{E0943AA4-5462-415A-A5C7-6CB30A255F80}" srcOrd="0" destOrd="0" presId="urn:microsoft.com/office/officeart/2005/8/layout/radial6"/>
    <dgm:cxn modelId="{C16514CF-C709-414E-AE8D-3B8D0F9825D0}" type="presOf" srcId="{DB28A71D-244A-4307-9B2F-B60971CE4A43}" destId="{43BA5C80-7F5F-4677-95D8-BB098B0E5879}" srcOrd="0" destOrd="0" presId="urn:microsoft.com/office/officeart/2005/8/layout/radial6"/>
    <dgm:cxn modelId="{1CD94BA8-7259-4778-BE53-1A6E915E295E}" type="presOf" srcId="{6D0FC541-41B4-4B71-89CF-A6072A837BBB}" destId="{2641E665-DAD4-46D8-9693-8E39863A164B}" srcOrd="0" destOrd="0" presId="urn:microsoft.com/office/officeart/2005/8/layout/radial6"/>
    <dgm:cxn modelId="{75537900-E716-4FB4-837E-F28F8F590CC1}" type="presOf" srcId="{A70453B7-1867-4C54-B827-B7A3572E44B1}" destId="{1ABDAC4F-FFAF-4B61-9E1D-6C06D3F8598D}" srcOrd="0" destOrd="0" presId="urn:microsoft.com/office/officeart/2005/8/layout/radial6"/>
    <dgm:cxn modelId="{F73B86C0-E074-447D-8149-1564924F92C7}" srcId="{9A27E466-6F58-4146-8A0C-D06B073E73AA}" destId="{A86FFFDA-D5A8-47D8-A3D4-B25278BA11DF}" srcOrd="1" destOrd="0" parTransId="{FC4364D7-C959-4A30-A1A7-89EE40B7D25D}" sibTransId="{DCE792A3-91A4-40C6-9537-EC5A52C1BAEC}"/>
    <dgm:cxn modelId="{82B830E1-97B4-42FE-BF81-B3BEABF6B360}" type="presOf" srcId="{9F1BB778-C9D6-45A2-A255-0C2E13BF934F}" destId="{6C5639E5-6B30-4D6F-A268-A28A5D04FCB4}" srcOrd="0" destOrd="0" presId="urn:microsoft.com/office/officeart/2005/8/layout/radial6"/>
    <dgm:cxn modelId="{8FC19389-9569-4B07-AF4D-ACCDDC1DE16B}" srcId="{A70453B7-1867-4C54-B827-B7A3572E44B1}" destId="{9A27E466-6F58-4146-8A0C-D06B073E73AA}" srcOrd="0" destOrd="0" parTransId="{5C0F845A-F866-4428-9801-CE8D861B9DB3}" sibTransId="{0C58E720-F9F3-4BC6-9706-09A9EC94F33C}"/>
    <dgm:cxn modelId="{1DE1ABF5-61B7-4613-B50A-DBA53313F437}" type="presOf" srcId="{A86FFFDA-D5A8-47D8-A3D4-B25278BA11DF}" destId="{68D65171-7C55-45C8-B86D-421BD4D4FF8A}" srcOrd="0" destOrd="0" presId="urn:microsoft.com/office/officeart/2005/8/layout/radial6"/>
    <dgm:cxn modelId="{0E9F6F8F-79D7-4940-8229-23E24D634741}" srcId="{9A27E466-6F58-4146-8A0C-D06B073E73AA}" destId="{FB491366-5931-42E3-B65C-90187FAFB105}" srcOrd="0" destOrd="0" parTransId="{6472EBE2-3DCC-4430-97F5-B543D692C0D8}" sibTransId="{9F1BB778-C9D6-45A2-A255-0C2E13BF934F}"/>
    <dgm:cxn modelId="{C57C027C-F1B2-4BFE-9234-49E850C298C1}" srcId="{9A27E466-6F58-4146-8A0C-D06B073E73AA}" destId="{DB28A71D-244A-4307-9B2F-B60971CE4A43}" srcOrd="3" destOrd="0" parTransId="{9F45BC86-A2D3-4BE8-AE1F-577D0AC2F384}" sibTransId="{E772F6E4-FFAC-47ED-9744-EB45B9C9FD27}"/>
    <dgm:cxn modelId="{3AAAA605-9D31-4006-9D9C-30C7CEAF32F1}" type="presOf" srcId="{FB491366-5931-42E3-B65C-90187FAFB105}" destId="{75F20B6E-A022-4651-920D-E9694E30F335}" srcOrd="0" destOrd="0" presId="urn:microsoft.com/office/officeart/2005/8/layout/radial6"/>
    <dgm:cxn modelId="{EF8A3AA1-B67B-4FC8-BDDF-5AC6107A4919}" type="presOf" srcId="{DCE792A3-91A4-40C6-9537-EC5A52C1BAEC}" destId="{CBFA8BE7-633F-4F29-895E-43D511D2DBD9}" srcOrd="0" destOrd="0" presId="urn:microsoft.com/office/officeart/2005/8/layout/radial6"/>
    <dgm:cxn modelId="{EF9EBAF5-B83E-4F38-A453-F30438D05629}" srcId="{9A27E466-6F58-4146-8A0C-D06B073E73AA}" destId="{7B5D4031-F029-4F52-A865-0CAEA0EFDC9D}" srcOrd="4" destOrd="0" parTransId="{231629DB-3224-4336-B9F1-9085F3EFF3FF}" sibTransId="{6D0FC541-41B4-4B71-89CF-A6072A837BBB}"/>
    <dgm:cxn modelId="{C83E5378-FD08-4266-A3D7-77B58EDA5326}" type="presParOf" srcId="{1ABDAC4F-FFAF-4B61-9E1D-6C06D3F8598D}" destId="{BEB75FFC-C507-4E3A-8CF8-4699949D2E57}" srcOrd="0" destOrd="0" presId="urn:microsoft.com/office/officeart/2005/8/layout/radial6"/>
    <dgm:cxn modelId="{03892CBE-1608-4B0D-AB41-2C7203DDA6A4}" type="presParOf" srcId="{1ABDAC4F-FFAF-4B61-9E1D-6C06D3F8598D}" destId="{75F20B6E-A022-4651-920D-E9694E30F335}" srcOrd="1" destOrd="0" presId="urn:microsoft.com/office/officeart/2005/8/layout/radial6"/>
    <dgm:cxn modelId="{79197480-52C6-4233-AA7D-76B22475E880}" type="presParOf" srcId="{1ABDAC4F-FFAF-4B61-9E1D-6C06D3F8598D}" destId="{4C23DC13-A5AC-4149-90CC-3712CCDD4909}" srcOrd="2" destOrd="0" presId="urn:microsoft.com/office/officeart/2005/8/layout/radial6"/>
    <dgm:cxn modelId="{CF20EA50-D1BE-4299-AA9B-20391F8085A6}" type="presParOf" srcId="{1ABDAC4F-FFAF-4B61-9E1D-6C06D3F8598D}" destId="{6C5639E5-6B30-4D6F-A268-A28A5D04FCB4}" srcOrd="3" destOrd="0" presId="urn:microsoft.com/office/officeart/2005/8/layout/radial6"/>
    <dgm:cxn modelId="{C510234E-075E-441F-85F2-BA71178357DD}" type="presParOf" srcId="{1ABDAC4F-FFAF-4B61-9E1D-6C06D3F8598D}" destId="{68D65171-7C55-45C8-B86D-421BD4D4FF8A}" srcOrd="4" destOrd="0" presId="urn:microsoft.com/office/officeart/2005/8/layout/radial6"/>
    <dgm:cxn modelId="{A21D778D-BCD9-4D09-A508-6F4C2C1BD8A4}" type="presParOf" srcId="{1ABDAC4F-FFAF-4B61-9E1D-6C06D3F8598D}" destId="{FFAFEFB3-82B3-4955-BB2B-9F6A88FBF850}" srcOrd="5" destOrd="0" presId="urn:microsoft.com/office/officeart/2005/8/layout/radial6"/>
    <dgm:cxn modelId="{DAD426D3-1647-4E34-8264-84CA94899069}" type="presParOf" srcId="{1ABDAC4F-FFAF-4B61-9E1D-6C06D3F8598D}" destId="{CBFA8BE7-633F-4F29-895E-43D511D2DBD9}" srcOrd="6" destOrd="0" presId="urn:microsoft.com/office/officeart/2005/8/layout/radial6"/>
    <dgm:cxn modelId="{43320C96-B41C-4CA4-8220-A8F537683BD4}" type="presParOf" srcId="{1ABDAC4F-FFAF-4B61-9E1D-6C06D3F8598D}" destId="{AE1C6796-B6A0-4C9A-882D-406CDBACB9C3}" srcOrd="7" destOrd="0" presId="urn:microsoft.com/office/officeart/2005/8/layout/radial6"/>
    <dgm:cxn modelId="{0DF7548E-EB55-41AE-ADDB-50E51143F5D7}" type="presParOf" srcId="{1ABDAC4F-FFAF-4B61-9E1D-6C06D3F8598D}" destId="{20227180-AD07-47D5-9305-0EEF258569D2}" srcOrd="8" destOrd="0" presId="urn:microsoft.com/office/officeart/2005/8/layout/radial6"/>
    <dgm:cxn modelId="{7B16707B-7290-4D89-852F-3C42BCB20242}" type="presParOf" srcId="{1ABDAC4F-FFAF-4B61-9E1D-6C06D3F8598D}" destId="{9B7EDCB4-BB0B-4185-B494-F740DB488914}" srcOrd="9" destOrd="0" presId="urn:microsoft.com/office/officeart/2005/8/layout/radial6"/>
    <dgm:cxn modelId="{59CC05B9-05F7-43FB-A3BB-58A19CE95D95}" type="presParOf" srcId="{1ABDAC4F-FFAF-4B61-9E1D-6C06D3F8598D}" destId="{43BA5C80-7F5F-4677-95D8-BB098B0E5879}" srcOrd="10" destOrd="0" presId="urn:microsoft.com/office/officeart/2005/8/layout/radial6"/>
    <dgm:cxn modelId="{06F772CA-1903-4DC6-8DD4-50A98E76E8C6}" type="presParOf" srcId="{1ABDAC4F-FFAF-4B61-9E1D-6C06D3F8598D}" destId="{D862823C-CF09-40A3-9A16-2113D10ECB70}" srcOrd="11" destOrd="0" presId="urn:microsoft.com/office/officeart/2005/8/layout/radial6"/>
    <dgm:cxn modelId="{17CDE6E8-5678-4D47-B2E4-D6CF532885FF}" type="presParOf" srcId="{1ABDAC4F-FFAF-4B61-9E1D-6C06D3F8598D}" destId="{344377B0-D82A-4231-A0A0-9A7D49BBC7DB}" srcOrd="12" destOrd="0" presId="urn:microsoft.com/office/officeart/2005/8/layout/radial6"/>
    <dgm:cxn modelId="{D993765F-2379-4340-ACE3-A8897B1EC620}" type="presParOf" srcId="{1ABDAC4F-FFAF-4B61-9E1D-6C06D3F8598D}" destId="{E0943AA4-5462-415A-A5C7-6CB30A255F80}" srcOrd="13" destOrd="0" presId="urn:microsoft.com/office/officeart/2005/8/layout/radial6"/>
    <dgm:cxn modelId="{9738E6C7-2238-4935-94FC-493AFF832EF0}" type="presParOf" srcId="{1ABDAC4F-FFAF-4B61-9E1D-6C06D3F8598D}" destId="{D0BC09FA-1423-4F74-805E-A0B3AFC19484}" srcOrd="14" destOrd="0" presId="urn:microsoft.com/office/officeart/2005/8/layout/radial6"/>
    <dgm:cxn modelId="{9A169AFD-7E85-43BE-BB52-29759DC267B2}" type="presParOf" srcId="{1ABDAC4F-FFAF-4B61-9E1D-6C06D3F8598D}" destId="{2641E665-DAD4-46D8-9693-8E39863A164B}"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E778F3-AFCD-424D-B37E-6D3330921215}">
      <dsp:nvSpPr>
        <dsp:cNvPr id="0" name=""/>
        <dsp:cNvSpPr/>
      </dsp:nvSpPr>
      <dsp:spPr>
        <a:xfrm>
          <a:off x="1277905" y="520667"/>
          <a:ext cx="3473514" cy="3473514"/>
        </a:xfrm>
        <a:prstGeom prst="blockArc">
          <a:avLst>
            <a:gd name="adj1" fmla="val 10800000"/>
            <a:gd name="adj2" fmla="val 16200000"/>
            <a:gd name="adj3" fmla="val 4639"/>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9840863-C210-4BAC-974E-E28958ACD0AA}">
      <dsp:nvSpPr>
        <dsp:cNvPr id="0" name=""/>
        <dsp:cNvSpPr/>
      </dsp:nvSpPr>
      <dsp:spPr>
        <a:xfrm>
          <a:off x="1277905" y="520667"/>
          <a:ext cx="3473514" cy="3473514"/>
        </a:xfrm>
        <a:prstGeom prst="blockArc">
          <a:avLst>
            <a:gd name="adj1" fmla="val 5400000"/>
            <a:gd name="adj2" fmla="val 10800000"/>
            <a:gd name="adj3" fmla="val 4639"/>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D16939B-2BA3-4872-A227-5A4F6E03CCB3}">
      <dsp:nvSpPr>
        <dsp:cNvPr id="0" name=""/>
        <dsp:cNvSpPr/>
      </dsp:nvSpPr>
      <dsp:spPr>
        <a:xfrm>
          <a:off x="1277905" y="520667"/>
          <a:ext cx="3473514" cy="3473514"/>
        </a:xfrm>
        <a:prstGeom prst="blockArc">
          <a:avLst>
            <a:gd name="adj1" fmla="val 0"/>
            <a:gd name="adj2" fmla="val 5400000"/>
            <a:gd name="adj3" fmla="val 4639"/>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DC8836-D8CF-42FC-AF78-18512AD5ACA5}">
      <dsp:nvSpPr>
        <dsp:cNvPr id="0" name=""/>
        <dsp:cNvSpPr/>
      </dsp:nvSpPr>
      <dsp:spPr>
        <a:xfrm>
          <a:off x="1277905" y="520667"/>
          <a:ext cx="3473514" cy="3473514"/>
        </a:xfrm>
        <a:prstGeom prst="blockArc">
          <a:avLst>
            <a:gd name="adj1" fmla="val 16200000"/>
            <a:gd name="adj2" fmla="val 0"/>
            <a:gd name="adj3" fmla="val 4639"/>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16DF6B0-85A6-4CCF-80F4-98B41945645A}">
      <dsp:nvSpPr>
        <dsp:cNvPr id="0" name=""/>
        <dsp:cNvSpPr/>
      </dsp:nvSpPr>
      <dsp:spPr>
        <a:xfrm>
          <a:off x="2215364" y="1458127"/>
          <a:ext cx="1598595" cy="159859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a:t>Structural Design Cluster</a:t>
          </a:r>
        </a:p>
      </dsp:txBody>
      <dsp:txXfrm>
        <a:off x="2215364" y="1458127"/>
        <a:ext cx="1598595" cy="1598595"/>
      </dsp:txXfrm>
    </dsp:sp>
    <dsp:sp modelId="{7D193DA4-DA7F-42B7-B3C1-E7ED7ADA1FEF}">
      <dsp:nvSpPr>
        <dsp:cNvPr id="0" name=""/>
        <dsp:cNvSpPr/>
      </dsp:nvSpPr>
      <dsp:spPr>
        <a:xfrm>
          <a:off x="2100263" y="-353446"/>
          <a:ext cx="1828797" cy="182879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Structural </a:t>
          </a:r>
          <a:r>
            <a:rPr lang="en-US" sz="2000" kern="1200" dirty="0"/>
            <a:t>Engineer</a:t>
          </a:r>
          <a:br>
            <a:rPr lang="en-US" sz="2000" kern="1200" dirty="0"/>
          </a:br>
          <a:r>
            <a:rPr lang="en-US" sz="2000" kern="1200" dirty="0"/>
            <a:t>(LC)</a:t>
          </a:r>
        </a:p>
      </dsp:txBody>
      <dsp:txXfrm>
        <a:off x="2100263" y="-353446"/>
        <a:ext cx="1828797" cy="1828797"/>
      </dsp:txXfrm>
    </dsp:sp>
    <dsp:sp modelId="{FDE3A542-E475-43AA-A0C6-AB8D729DDE2E}">
      <dsp:nvSpPr>
        <dsp:cNvPr id="0" name=""/>
        <dsp:cNvSpPr/>
      </dsp:nvSpPr>
      <dsp:spPr>
        <a:xfrm>
          <a:off x="3796736" y="1343026"/>
          <a:ext cx="1828797" cy="182879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Civil </a:t>
          </a:r>
          <a:r>
            <a:rPr lang="en-US" sz="2000" kern="1200" dirty="0"/>
            <a:t>Engineer</a:t>
          </a:r>
          <a:br>
            <a:rPr lang="en-US" sz="2000" kern="1200" dirty="0"/>
          </a:br>
          <a:r>
            <a:rPr lang="en-US" sz="2000" kern="1200" dirty="0"/>
            <a:t>(LC)</a:t>
          </a:r>
        </a:p>
      </dsp:txBody>
      <dsp:txXfrm>
        <a:off x="3796736" y="1343026"/>
        <a:ext cx="1828797" cy="1828797"/>
      </dsp:txXfrm>
    </dsp:sp>
    <dsp:sp modelId="{D66D30E9-8AF8-4A79-9D97-522D322C83F9}">
      <dsp:nvSpPr>
        <dsp:cNvPr id="0" name=""/>
        <dsp:cNvSpPr/>
      </dsp:nvSpPr>
      <dsp:spPr>
        <a:xfrm>
          <a:off x="2100263" y="3039498"/>
          <a:ext cx="1828797" cy="182879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Project </a:t>
          </a:r>
          <a:r>
            <a:rPr lang="en-US" sz="2000" kern="1200" dirty="0"/>
            <a:t>Engineer</a:t>
          </a:r>
          <a:br>
            <a:rPr lang="en-US" sz="2000" kern="1200" dirty="0"/>
          </a:br>
          <a:r>
            <a:rPr lang="en-US" sz="2000" kern="1200" dirty="0" smtClean="0"/>
            <a:t>BMC</a:t>
          </a:r>
          <a:endParaRPr lang="en-US" sz="2000" kern="1200" dirty="0"/>
        </a:p>
      </dsp:txBody>
      <dsp:txXfrm>
        <a:off x="2100263" y="3039498"/>
        <a:ext cx="1828797" cy="1828797"/>
      </dsp:txXfrm>
    </dsp:sp>
    <dsp:sp modelId="{F1FADF56-F241-4FBC-B0BC-ED175775EAAE}">
      <dsp:nvSpPr>
        <dsp:cNvPr id="0" name=""/>
        <dsp:cNvSpPr/>
      </dsp:nvSpPr>
      <dsp:spPr>
        <a:xfrm>
          <a:off x="403790" y="1343026"/>
          <a:ext cx="1828797" cy="182879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Steel Fabricator </a:t>
          </a:r>
          <a:r>
            <a:rPr lang="en-US" sz="2000" kern="1200" dirty="0"/>
            <a:t>(LC)</a:t>
          </a:r>
        </a:p>
      </dsp:txBody>
      <dsp:txXfrm>
        <a:off x="403790" y="1343026"/>
        <a:ext cx="1828797" cy="18287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41E665-DAD4-46D8-9693-8E39863A164B}">
      <dsp:nvSpPr>
        <dsp:cNvPr id="0" name=""/>
        <dsp:cNvSpPr/>
      </dsp:nvSpPr>
      <dsp:spPr>
        <a:xfrm>
          <a:off x="793354" y="552073"/>
          <a:ext cx="3594890" cy="3594890"/>
        </a:xfrm>
        <a:prstGeom prst="blockArc">
          <a:avLst>
            <a:gd name="adj1" fmla="val 11880000"/>
            <a:gd name="adj2" fmla="val 16200000"/>
            <a:gd name="adj3" fmla="val 464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7EDCB4-BB0B-4185-B494-F740DB488914}">
      <dsp:nvSpPr>
        <dsp:cNvPr id="0" name=""/>
        <dsp:cNvSpPr/>
      </dsp:nvSpPr>
      <dsp:spPr>
        <a:xfrm>
          <a:off x="793354" y="552073"/>
          <a:ext cx="3594890" cy="3594890"/>
        </a:xfrm>
        <a:prstGeom prst="blockArc">
          <a:avLst>
            <a:gd name="adj1" fmla="val 7560000"/>
            <a:gd name="adj2" fmla="val 11880000"/>
            <a:gd name="adj3" fmla="val 464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BFA8BE7-633F-4F29-895E-43D511D2DBD9}">
      <dsp:nvSpPr>
        <dsp:cNvPr id="0" name=""/>
        <dsp:cNvSpPr/>
      </dsp:nvSpPr>
      <dsp:spPr>
        <a:xfrm>
          <a:off x="795518" y="553648"/>
          <a:ext cx="3594890" cy="3594890"/>
        </a:xfrm>
        <a:prstGeom prst="blockArc">
          <a:avLst>
            <a:gd name="adj1" fmla="val 3234760"/>
            <a:gd name="adj2" fmla="val 7565240"/>
            <a:gd name="adj3" fmla="val 464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F7121A-4D3B-4937-9535-4059775131CC}">
      <dsp:nvSpPr>
        <dsp:cNvPr id="0" name=""/>
        <dsp:cNvSpPr/>
      </dsp:nvSpPr>
      <dsp:spPr>
        <a:xfrm>
          <a:off x="794184" y="554621"/>
          <a:ext cx="3594890" cy="3594890"/>
        </a:xfrm>
        <a:prstGeom prst="blockArc">
          <a:avLst>
            <a:gd name="adj1" fmla="val 20514753"/>
            <a:gd name="adj2" fmla="val 3231526"/>
            <a:gd name="adj3" fmla="val 464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5639E5-6B30-4D6F-A268-A28A5D04FCB4}">
      <dsp:nvSpPr>
        <dsp:cNvPr id="0" name=""/>
        <dsp:cNvSpPr/>
      </dsp:nvSpPr>
      <dsp:spPr>
        <a:xfrm>
          <a:off x="813773" y="552073"/>
          <a:ext cx="3594890" cy="3594890"/>
        </a:xfrm>
        <a:prstGeom prst="blockArc">
          <a:avLst>
            <a:gd name="adj1" fmla="val 16200000"/>
            <a:gd name="adj2" fmla="val 20520000"/>
            <a:gd name="adj3" fmla="val 464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EB75FFC-C507-4E3A-8CF8-4699949D2E57}">
      <dsp:nvSpPr>
        <dsp:cNvPr id="0" name=""/>
        <dsp:cNvSpPr/>
      </dsp:nvSpPr>
      <dsp:spPr>
        <a:xfrm>
          <a:off x="1763464" y="1522183"/>
          <a:ext cx="1654671" cy="165467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a:t>Utility Plant Design Cluster</a:t>
          </a:r>
        </a:p>
      </dsp:txBody>
      <dsp:txXfrm>
        <a:off x="1763464" y="1522183"/>
        <a:ext cx="1654671" cy="1654671"/>
      </dsp:txXfrm>
    </dsp:sp>
    <dsp:sp modelId="{75F20B6E-A022-4651-920D-E9694E30F335}">
      <dsp:nvSpPr>
        <dsp:cNvPr id="0" name=""/>
        <dsp:cNvSpPr/>
      </dsp:nvSpPr>
      <dsp:spPr>
        <a:xfrm>
          <a:off x="1669813" y="-327215"/>
          <a:ext cx="1841973" cy="184197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TU Project Manager</a:t>
          </a:r>
          <a:endParaRPr lang="en-US" sz="1600" kern="1200" dirty="0"/>
        </a:p>
      </dsp:txBody>
      <dsp:txXfrm>
        <a:off x="1669813" y="-327215"/>
        <a:ext cx="1841973" cy="1841973"/>
      </dsp:txXfrm>
    </dsp:sp>
    <dsp:sp modelId="{9D764848-A8F5-4C92-A27B-1D1ABB780404}">
      <dsp:nvSpPr>
        <dsp:cNvPr id="0" name=""/>
        <dsp:cNvSpPr/>
      </dsp:nvSpPr>
      <dsp:spPr>
        <a:xfrm>
          <a:off x="3339628" y="885976"/>
          <a:ext cx="1841973" cy="184197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MEP</a:t>
          </a:r>
          <a:r>
            <a:rPr lang="en-US" sz="1600" kern="1200" dirty="0"/>
            <a:t/>
          </a:r>
          <a:br>
            <a:rPr lang="en-US" sz="1600" kern="1200" dirty="0"/>
          </a:br>
          <a:r>
            <a:rPr lang="en-US" sz="1600" kern="1200" dirty="0"/>
            <a:t>Subcontractors</a:t>
          </a:r>
        </a:p>
        <a:p>
          <a:pPr lvl="0" algn="ctr" defTabSz="711200">
            <a:lnSpc>
              <a:spcPct val="90000"/>
            </a:lnSpc>
            <a:spcBef>
              <a:spcPct val="0"/>
            </a:spcBef>
            <a:spcAft>
              <a:spcPct val="35000"/>
            </a:spcAft>
          </a:pPr>
          <a:r>
            <a:rPr lang="en-US" sz="1600" kern="1200" dirty="0"/>
            <a:t>(LC)</a:t>
          </a:r>
        </a:p>
      </dsp:txBody>
      <dsp:txXfrm>
        <a:off x="3339628" y="885976"/>
        <a:ext cx="1841973" cy="1841973"/>
      </dsp:txXfrm>
    </dsp:sp>
    <dsp:sp modelId="{68D65171-7C55-45C8-B86D-421BD4D4FF8A}">
      <dsp:nvSpPr>
        <dsp:cNvPr id="0" name=""/>
        <dsp:cNvSpPr/>
      </dsp:nvSpPr>
      <dsp:spPr>
        <a:xfrm>
          <a:off x="2706143" y="2848961"/>
          <a:ext cx="1841973" cy="184197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Project </a:t>
          </a:r>
          <a:r>
            <a:rPr lang="en-US" sz="1600" kern="1200" dirty="0"/>
            <a:t>Engineer</a:t>
          </a:r>
          <a:br>
            <a:rPr lang="en-US" sz="1600" kern="1200" dirty="0"/>
          </a:br>
          <a:r>
            <a:rPr lang="en-US" sz="1600" kern="1200" dirty="0" smtClean="0"/>
            <a:t>BMC</a:t>
          </a:r>
          <a:endParaRPr lang="en-US" sz="1600" kern="1200" dirty="0"/>
        </a:p>
      </dsp:txBody>
      <dsp:txXfrm>
        <a:off x="2706143" y="2848961"/>
        <a:ext cx="1841973" cy="1841973"/>
      </dsp:txXfrm>
    </dsp:sp>
    <dsp:sp modelId="{AE1C6796-B6A0-4C9A-882D-406CDBACB9C3}">
      <dsp:nvSpPr>
        <dsp:cNvPr id="0" name=""/>
        <dsp:cNvSpPr/>
      </dsp:nvSpPr>
      <dsp:spPr>
        <a:xfrm>
          <a:off x="637810" y="2848961"/>
          <a:ext cx="1841973" cy="184197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MEP </a:t>
          </a:r>
          <a:r>
            <a:rPr lang="en-US" sz="1600" kern="1200" dirty="0"/>
            <a:t>Engineer</a:t>
          </a:r>
        </a:p>
      </dsp:txBody>
      <dsp:txXfrm>
        <a:off x="637810" y="2848961"/>
        <a:ext cx="1841973" cy="1841973"/>
      </dsp:txXfrm>
    </dsp:sp>
    <dsp:sp modelId="{E0943AA4-5462-415A-A5C7-6CB30A255F80}">
      <dsp:nvSpPr>
        <dsp:cNvPr id="0" name=""/>
        <dsp:cNvSpPr/>
      </dsp:nvSpPr>
      <dsp:spPr>
        <a:xfrm>
          <a:off x="-1" y="885976"/>
          <a:ext cx="1841973" cy="184197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TU Facilities </a:t>
          </a:r>
          <a:r>
            <a:rPr lang="en-US" sz="1600" kern="1200" dirty="0"/>
            <a:t>Management</a:t>
          </a:r>
          <a:br>
            <a:rPr lang="en-US" sz="1600" kern="1200" dirty="0"/>
          </a:br>
          <a:endParaRPr lang="en-US" sz="1600" kern="1200" dirty="0"/>
        </a:p>
      </dsp:txBody>
      <dsp:txXfrm>
        <a:off x="-1" y="885976"/>
        <a:ext cx="1841973" cy="184197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41E665-DAD4-46D8-9693-8E39863A164B}">
      <dsp:nvSpPr>
        <dsp:cNvPr id="0" name=""/>
        <dsp:cNvSpPr/>
      </dsp:nvSpPr>
      <dsp:spPr>
        <a:xfrm>
          <a:off x="795645" y="553516"/>
          <a:ext cx="3590309" cy="3590309"/>
        </a:xfrm>
        <a:prstGeom prst="blockArc">
          <a:avLst>
            <a:gd name="adj1" fmla="val 11880000"/>
            <a:gd name="adj2" fmla="val 16200000"/>
            <a:gd name="adj3" fmla="val 4638"/>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4377B0-D82A-4231-A0A0-9A7D49BBC7DB}">
      <dsp:nvSpPr>
        <dsp:cNvPr id="0" name=""/>
        <dsp:cNvSpPr/>
      </dsp:nvSpPr>
      <dsp:spPr>
        <a:xfrm>
          <a:off x="795645" y="553516"/>
          <a:ext cx="3590309" cy="3590309"/>
        </a:xfrm>
        <a:prstGeom prst="blockArc">
          <a:avLst>
            <a:gd name="adj1" fmla="val 7560000"/>
            <a:gd name="adj2" fmla="val 11880000"/>
            <a:gd name="adj3" fmla="val 4638"/>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7EDCB4-BB0B-4185-B494-F740DB488914}">
      <dsp:nvSpPr>
        <dsp:cNvPr id="0" name=""/>
        <dsp:cNvSpPr/>
      </dsp:nvSpPr>
      <dsp:spPr>
        <a:xfrm>
          <a:off x="795645" y="553516"/>
          <a:ext cx="3590309" cy="3590309"/>
        </a:xfrm>
        <a:prstGeom prst="blockArc">
          <a:avLst>
            <a:gd name="adj1" fmla="val 3240000"/>
            <a:gd name="adj2" fmla="val 7560000"/>
            <a:gd name="adj3" fmla="val 4638"/>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BFA8BE7-633F-4F29-895E-43D511D2DBD9}">
      <dsp:nvSpPr>
        <dsp:cNvPr id="0" name=""/>
        <dsp:cNvSpPr/>
      </dsp:nvSpPr>
      <dsp:spPr>
        <a:xfrm>
          <a:off x="795645" y="553516"/>
          <a:ext cx="3590309" cy="3590309"/>
        </a:xfrm>
        <a:prstGeom prst="blockArc">
          <a:avLst>
            <a:gd name="adj1" fmla="val 20520000"/>
            <a:gd name="adj2" fmla="val 3240000"/>
            <a:gd name="adj3" fmla="val 4638"/>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5639E5-6B30-4D6F-A268-A28A5D04FCB4}">
      <dsp:nvSpPr>
        <dsp:cNvPr id="0" name=""/>
        <dsp:cNvSpPr/>
      </dsp:nvSpPr>
      <dsp:spPr>
        <a:xfrm>
          <a:off x="795645" y="553516"/>
          <a:ext cx="3590309" cy="3590309"/>
        </a:xfrm>
        <a:prstGeom prst="blockArc">
          <a:avLst>
            <a:gd name="adj1" fmla="val 16200000"/>
            <a:gd name="adj2" fmla="val 20520000"/>
            <a:gd name="adj3" fmla="val 4638"/>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EB75FFC-C507-4E3A-8CF8-4699949D2E57}">
      <dsp:nvSpPr>
        <dsp:cNvPr id="0" name=""/>
        <dsp:cNvSpPr/>
      </dsp:nvSpPr>
      <dsp:spPr>
        <a:xfrm>
          <a:off x="1764729" y="1522600"/>
          <a:ext cx="1652141" cy="165214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a:t>Facade Design Cluster</a:t>
          </a:r>
        </a:p>
      </dsp:txBody>
      <dsp:txXfrm>
        <a:off x="1764729" y="1522600"/>
        <a:ext cx="1652141" cy="1652141"/>
      </dsp:txXfrm>
    </dsp:sp>
    <dsp:sp modelId="{75F20B6E-A022-4651-920D-E9694E30F335}">
      <dsp:nvSpPr>
        <dsp:cNvPr id="0" name=""/>
        <dsp:cNvSpPr/>
      </dsp:nvSpPr>
      <dsp:spPr>
        <a:xfrm>
          <a:off x="1636428" y="-359221"/>
          <a:ext cx="1908743" cy="190874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Project Architect</a:t>
          </a:r>
          <a:br>
            <a:rPr lang="en-US" sz="1700" kern="1200" dirty="0"/>
          </a:br>
          <a:r>
            <a:rPr lang="en-US" sz="1700" kern="1200" dirty="0" smtClean="0"/>
            <a:t>GWWO</a:t>
          </a:r>
          <a:r>
            <a:rPr lang="en-US" sz="1700" kern="1200" dirty="0"/>
            <a:t>, Inc</a:t>
          </a:r>
        </a:p>
      </dsp:txBody>
      <dsp:txXfrm>
        <a:off x="1636428" y="-359221"/>
        <a:ext cx="1908743" cy="1908743"/>
      </dsp:txXfrm>
    </dsp:sp>
    <dsp:sp modelId="{68D65171-7C55-45C8-B86D-421BD4D4FF8A}">
      <dsp:nvSpPr>
        <dsp:cNvPr id="0" name=""/>
        <dsp:cNvSpPr/>
      </dsp:nvSpPr>
      <dsp:spPr>
        <a:xfrm>
          <a:off x="3304125" y="852431"/>
          <a:ext cx="1908743" cy="190874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Project </a:t>
          </a:r>
          <a:r>
            <a:rPr lang="en-US" sz="1700" kern="1200" dirty="0"/>
            <a:t>Engineer</a:t>
          </a:r>
          <a:br>
            <a:rPr lang="en-US" sz="1700" kern="1200" dirty="0"/>
          </a:br>
          <a:r>
            <a:rPr lang="en-US" sz="1700" kern="1200" dirty="0" smtClean="0"/>
            <a:t>BMC</a:t>
          </a:r>
          <a:endParaRPr lang="en-US" sz="1700" kern="1200" dirty="0"/>
        </a:p>
      </dsp:txBody>
      <dsp:txXfrm>
        <a:off x="3304125" y="852431"/>
        <a:ext cx="1908743" cy="1908743"/>
      </dsp:txXfrm>
    </dsp:sp>
    <dsp:sp modelId="{AE1C6796-B6A0-4C9A-882D-406CDBACB9C3}">
      <dsp:nvSpPr>
        <dsp:cNvPr id="0" name=""/>
        <dsp:cNvSpPr/>
      </dsp:nvSpPr>
      <dsp:spPr>
        <a:xfrm>
          <a:off x="2667121" y="2812927"/>
          <a:ext cx="1908743" cy="190874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err="1"/>
            <a:t>CurtainWall</a:t>
          </a:r>
          <a:r>
            <a:rPr lang="en-US" sz="1700" kern="1200" dirty="0"/>
            <a:t> Subcontractor</a:t>
          </a:r>
          <a:br>
            <a:rPr lang="en-US" sz="1700" kern="1200" dirty="0"/>
          </a:br>
          <a:r>
            <a:rPr lang="en-US" sz="1700" kern="1200" dirty="0"/>
            <a:t>(LC)</a:t>
          </a:r>
        </a:p>
      </dsp:txBody>
      <dsp:txXfrm>
        <a:off x="2667121" y="2812927"/>
        <a:ext cx="1908743" cy="1908743"/>
      </dsp:txXfrm>
    </dsp:sp>
    <dsp:sp modelId="{43BA5C80-7F5F-4677-95D8-BB098B0E5879}">
      <dsp:nvSpPr>
        <dsp:cNvPr id="0" name=""/>
        <dsp:cNvSpPr/>
      </dsp:nvSpPr>
      <dsp:spPr>
        <a:xfrm>
          <a:off x="605734" y="2812927"/>
          <a:ext cx="1908743" cy="190874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a:t>Precast Subcontractor</a:t>
          </a:r>
          <a:br>
            <a:rPr lang="en-US" sz="1700" kern="1200"/>
          </a:br>
          <a:r>
            <a:rPr lang="en-US" sz="1700" kern="1200"/>
            <a:t>(LC)</a:t>
          </a:r>
        </a:p>
      </dsp:txBody>
      <dsp:txXfrm>
        <a:off x="605734" y="2812927"/>
        <a:ext cx="1908743" cy="1908743"/>
      </dsp:txXfrm>
    </dsp:sp>
    <dsp:sp modelId="{E0943AA4-5462-415A-A5C7-6CB30A255F80}">
      <dsp:nvSpPr>
        <dsp:cNvPr id="0" name=""/>
        <dsp:cNvSpPr/>
      </dsp:nvSpPr>
      <dsp:spPr>
        <a:xfrm>
          <a:off x="-31268" y="852431"/>
          <a:ext cx="1908743" cy="190874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Structural </a:t>
          </a:r>
          <a:r>
            <a:rPr lang="en-US" sz="1700" kern="1200" dirty="0"/>
            <a:t>Engineer (LC)</a:t>
          </a:r>
        </a:p>
      </dsp:txBody>
      <dsp:txXfrm>
        <a:off x="-31268" y="852431"/>
        <a:ext cx="1908743" cy="190874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B4D2BBF-A2BC-468F-8560-2360C3C47117}" type="datetimeFigureOut">
              <a:rPr lang="en-US" smtClean="0"/>
              <a:pPr/>
              <a:t>4/12/2010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5759E7B-75E0-4AF9-B400-3CB2D4AB234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09C1F8B-03BF-4A4E-8351-8E5E17170EC0}" type="datetimeFigureOut">
              <a:rPr lang="en-US" smtClean="0"/>
              <a:pPr/>
              <a:t>4/12/2010</a:t>
            </a:fld>
            <a:endParaRPr lang="en-US"/>
          </a:p>
        </p:txBody>
      </p:sp>
      <p:sp>
        <p:nvSpPr>
          <p:cNvPr id="4" name="Slide Image Placeholder 3"/>
          <p:cNvSpPr>
            <a:spLocks noGrp="1" noRot="1" noChangeAspect="1"/>
          </p:cNvSpPr>
          <p:nvPr>
            <p:ph type="sldImg" idx="2"/>
          </p:nvPr>
        </p:nvSpPr>
        <p:spPr>
          <a:xfrm>
            <a:off x="-3543300" y="720725"/>
            <a:ext cx="14401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BE6F6DB-0F3D-426E-83ED-BF083E0BB5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E6F6DB-0F3D-426E-83ED-BF083E0BB51E}"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130426"/>
            <a:ext cx="23317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3886200"/>
            <a:ext cx="19202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81F7F2-6465-40BE-8797-4FEFC711F264}" type="datetimeFigureOut">
              <a:rPr lang="en-US" smtClean="0"/>
              <a:pPr/>
              <a:t>4/12/2010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37450-FFEE-4881-AB0C-3317348E6B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1F7F2-6465-40BE-8797-4FEFC711F264}" type="datetimeFigureOut">
              <a:rPr lang="en-US" smtClean="0"/>
              <a:pPr/>
              <a:t>4/12/2010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37450-FFEE-4881-AB0C-3317348E6B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274639"/>
            <a:ext cx="6172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74639"/>
            <a:ext cx="18059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1F7F2-6465-40BE-8797-4FEFC711F264}" type="datetimeFigureOut">
              <a:rPr lang="en-US" smtClean="0"/>
              <a:pPr/>
              <a:t>4/12/2010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37450-FFEE-4881-AB0C-3317348E6B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1F7F2-6465-40BE-8797-4FEFC711F264}" type="datetimeFigureOut">
              <a:rPr lang="en-US" smtClean="0"/>
              <a:pPr/>
              <a:t>4/12/2010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37450-FFEE-4881-AB0C-3317348E6B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4406901"/>
            <a:ext cx="23317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2906713"/>
            <a:ext cx="23317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81F7F2-6465-40BE-8797-4FEFC711F264}" type="datetimeFigureOut">
              <a:rPr lang="en-US" smtClean="0"/>
              <a:pPr/>
              <a:t>4/12/2010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37450-FFEE-4881-AB0C-3317348E6B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00201"/>
            <a:ext cx="1211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944600" y="1600201"/>
            <a:ext cx="1211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81F7F2-6465-40BE-8797-4FEFC711F264}" type="datetimeFigureOut">
              <a:rPr lang="en-US" smtClean="0"/>
              <a:pPr/>
              <a:t>4/12/2010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37450-FFEE-4881-AB0C-3317348E6B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535113"/>
            <a:ext cx="121205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174875"/>
            <a:ext cx="121205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7" y="1535113"/>
            <a:ext cx="12125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3935077" y="2174875"/>
            <a:ext cx="12125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81F7F2-6465-40BE-8797-4FEFC711F264}" type="datetimeFigureOut">
              <a:rPr lang="en-US" smtClean="0"/>
              <a:pPr/>
              <a:t>4/12/2010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437450-FFEE-4881-AB0C-3317348E6B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solidFill>
              </a:defRPr>
            </a:lvl1pPr>
          </a:lstStyle>
          <a:p>
            <a:fld id="{D581F7F2-6465-40BE-8797-4FEFC711F264}" type="datetimeFigureOut">
              <a:rPr lang="en-US" smtClean="0"/>
              <a:pPr/>
              <a:t>4/12/2010</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14437450-FFEE-4881-AB0C-3317348E6B68}" type="slidenum">
              <a:rPr lang="en-US" smtClean="0"/>
              <a:pPr/>
              <a:t>‹#›</a:t>
            </a:fld>
            <a:endParaRPr lang="en-US"/>
          </a:p>
        </p:txBody>
      </p:sp>
      <p:sp>
        <p:nvSpPr>
          <p:cNvPr id="6" name="Rectangle 5"/>
          <p:cNvSpPr/>
          <p:nvPr userDrawn="1"/>
        </p:nvSpPr>
        <p:spPr>
          <a:xfrm>
            <a:off x="0" y="0"/>
            <a:ext cx="27432000" cy="6858000"/>
          </a:xfrm>
          <a:prstGeom prst="rect">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ooter Placeholder 4"/>
          <p:cNvSpPr txBox="1">
            <a:spLocks/>
          </p:cNvSpPr>
          <p:nvPr userDrawn="1"/>
        </p:nvSpPr>
        <p:spPr>
          <a:xfrm>
            <a:off x="9372600" y="6356350"/>
            <a:ext cx="8686800" cy="365125"/>
          </a:xfrm>
          <a:prstGeom prst="rect">
            <a:avLst/>
          </a:prstGeom>
        </p:spPr>
        <p:txBody>
          <a:bodyPr vert="horz" lIns="91440" tIns="45720" rIns="91440" bIns="45720" rtlCol="0" anchor="ctr"/>
          <a:lstStyle>
            <a:lvl1pPr algn="ctr">
              <a:defRPr sz="2800" b="1">
                <a:solidFill>
                  <a:schemeClr val="bg1"/>
                </a:solidFill>
                <a:latin typeface="Trajan Pro"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Trajan Pro" pitchFamily="18" charset="0"/>
                <a:ea typeface="+mn-ea"/>
                <a:cs typeface="+mn-cs"/>
              </a:rPr>
              <a:t>April 12</a:t>
            </a:r>
            <a:r>
              <a:rPr kumimoji="0" lang="en-US" sz="2000" b="1" i="0" u="none" strike="noStrike" kern="1200" cap="none" spc="0" normalizeH="0" baseline="30000" noProof="0" dirty="0" smtClean="0">
                <a:ln>
                  <a:noFill/>
                </a:ln>
                <a:solidFill>
                  <a:schemeClr val="tx1"/>
                </a:solidFill>
                <a:effectLst/>
                <a:uLnTx/>
                <a:uFillTx/>
                <a:latin typeface="Trajan Pro" pitchFamily="18" charset="0"/>
                <a:ea typeface="+mn-ea"/>
                <a:cs typeface="+mn-cs"/>
              </a:rPr>
              <a:t>th</a:t>
            </a:r>
            <a:r>
              <a:rPr kumimoji="0" lang="en-US" sz="2000" b="1" i="0" u="none" strike="noStrike" kern="1200" cap="none" spc="0" normalizeH="0" baseline="0" noProof="0" dirty="0" smtClean="0">
                <a:ln>
                  <a:noFill/>
                </a:ln>
                <a:solidFill>
                  <a:schemeClr val="tx1"/>
                </a:solidFill>
                <a:effectLst/>
                <a:uLnTx/>
                <a:uFillTx/>
                <a:latin typeface="Trajan Pro" pitchFamily="18" charset="0"/>
                <a:ea typeface="+mn-ea"/>
                <a:cs typeface="+mn-cs"/>
              </a:rPr>
              <a:t>, 2010</a:t>
            </a:r>
          </a:p>
        </p:txBody>
      </p:sp>
      <p:sp>
        <p:nvSpPr>
          <p:cNvPr id="8" name="Slide Number Placeholder 5"/>
          <p:cNvSpPr txBox="1">
            <a:spLocks/>
          </p:cNvSpPr>
          <p:nvPr userDrawn="1"/>
        </p:nvSpPr>
        <p:spPr>
          <a:xfrm>
            <a:off x="20878800" y="6248400"/>
            <a:ext cx="6400800" cy="365125"/>
          </a:xfrm>
          <a:prstGeom prst="rect">
            <a:avLst/>
          </a:prstGeom>
        </p:spPr>
        <p:txBody>
          <a:bodyPr vert="horz" lIns="91440" tIns="45720" rIns="91440" bIns="45720" rtlCol="0" anchor="ctr"/>
          <a:lstStyle>
            <a:lvl1pPr algn="r">
              <a:defRPr sz="2800" b="1">
                <a:solidFill>
                  <a:schemeClr val="bg1"/>
                </a:solidFill>
                <a:latin typeface="Trajan Pro"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Trajan Pro" pitchFamily="18" charset="0"/>
                <a:ea typeface="+mn-ea"/>
                <a:cs typeface="+mn-cs"/>
              </a:rPr>
              <a:t>Construction Management</a:t>
            </a:r>
          </a:p>
        </p:txBody>
      </p:sp>
      <p:cxnSp>
        <p:nvCxnSpPr>
          <p:cNvPr id="9" name="Straight Connector 8"/>
          <p:cNvCxnSpPr/>
          <p:nvPr userDrawn="1"/>
        </p:nvCxnSpPr>
        <p:spPr>
          <a:xfrm rot="5400000">
            <a:off x="14859000"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5715000"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userDrawn="1"/>
        </p:nvSpPr>
        <p:spPr>
          <a:xfrm>
            <a:off x="152400" y="6324600"/>
            <a:ext cx="8763000" cy="381001"/>
          </a:xfrm>
          <a:prstGeom prst="rect">
            <a:avLst/>
          </a:prstGeom>
        </p:spPr>
        <p:txBody>
          <a:bodyPr vert="horz" lIns="91440" tIns="45720" rIns="91440" bIns="45720" rtlCol="0" anchor="ctr"/>
          <a:lstStyle>
            <a:lvl1pPr algn="r">
              <a:defRPr sz="2800" b="1">
                <a:solidFill>
                  <a:schemeClr val="tx1"/>
                </a:solidFill>
                <a:latin typeface="Trajan Pro"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Trajan Pro" pitchFamily="18" charset="0"/>
                <a:ea typeface="+mn-ea"/>
                <a:cs typeface="+mn-cs"/>
              </a:rPr>
              <a:t>Nicholas Umosella, LEED AP</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1F7F2-6465-40BE-8797-4FEFC711F264}" type="datetimeFigureOut">
              <a:rPr lang="en-US" smtClean="0"/>
              <a:pPr/>
              <a:t>4/12/2010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437450-FFEE-4881-AB0C-3317348E6B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273050"/>
            <a:ext cx="90249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725150" y="273051"/>
            <a:ext cx="153352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2" y="1435101"/>
            <a:ext cx="90249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1F7F2-6465-40BE-8797-4FEFC711F264}" type="datetimeFigureOut">
              <a:rPr lang="en-US" smtClean="0"/>
              <a:pPr/>
              <a:t>4/12/2010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37450-FFEE-4881-AB0C-3317348E6B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4800600"/>
            <a:ext cx="16459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76864" y="612775"/>
            <a:ext cx="16459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376864" y="5367338"/>
            <a:ext cx="16459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1F7F2-6465-40BE-8797-4FEFC711F264}" type="datetimeFigureOut">
              <a:rPr lang="en-US" smtClean="0"/>
              <a:pPr/>
              <a:t>4/12/2010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37450-FFEE-4881-AB0C-3317348E6B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24688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1600201"/>
            <a:ext cx="24688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6356351"/>
            <a:ext cx="6400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1F7F2-6465-40BE-8797-4FEFC711F264}" type="datetimeFigureOut">
              <a:rPr lang="en-US" smtClean="0"/>
              <a:pPr/>
              <a:t>4/12/2010</a:t>
            </a:fld>
            <a:endParaRPr lang="en-US"/>
          </a:p>
        </p:txBody>
      </p:sp>
      <p:sp>
        <p:nvSpPr>
          <p:cNvPr id="5" name="Footer Placeholder 4"/>
          <p:cNvSpPr>
            <a:spLocks noGrp="1"/>
          </p:cNvSpPr>
          <p:nvPr>
            <p:ph type="ftr" sz="quarter" idx="3"/>
          </p:nvPr>
        </p:nvSpPr>
        <p:spPr>
          <a:xfrm>
            <a:off x="9372600" y="6356351"/>
            <a:ext cx="8686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6356351"/>
            <a:ext cx="6400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37450-FFEE-4881-AB0C-3317348E6B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18" Type="http://schemas.openxmlformats.org/officeDocument/2006/relationships/image" Target="../media/image40.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image" Target="../media/image24.jpeg"/><Relationship Id="rId16"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19" Type="http://schemas.openxmlformats.org/officeDocument/2006/relationships/image" Target="../media/image41.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6.xml"/><Relationship Id="rId5" Type="http://schemas.openxmlformats.org/officeDocument/2006/relationships/image" Target="../media/image46.emf"/><Relationship Id="rId4" Type="http://schemas.openxmlformats.org/officeDocument/2006/relationships/image" Target="../media/image4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hyperlink" Target="http://www.engr.psu.edu/ae/thesis/portfolios/2010/ncu5000/Final%20Design%20Rendering.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full-20earth2"/>
          <p:cNvPicPr>
            <a:picLocks noChangeAspect="1" noChangeArrowheads="1"/>
          </p:cNvPicPr>
          <p:nvPr/>
        </p:nvPicPr>
        <p:blipFill>
          <a:blip r:embed="rId2" cstate="print"/>
          <a:srcRect/>
          <a:stretch>
            <a:fillRect/>
          </a:stretch>
        </p:blipFill>
        <p:spPr bwMode="auto">
          <a:xfrm>
            <a:off x="12192000" y="1524000"/>
            <a:ext cx="2952750" cy="2952750"/>
          </a:xfrm>
          <a:prstGeom prst="rect">
            <a:avLst/>
          </a:prstGeom>
          <a:noFill/>
        </p:spPr>
      </p:pic>
      <p:sp>
        <p:nvSpPr>
          <p:cNvPr id="4" name="Text Box 5"/>
          <p:cNvSpPr txBox="1">
            <a:spLocks noChangeArrowheads="1"/>
          </p:cNvSpPr>
          <p:nvPr/>
        </p:nvSpPr>
        <p:spPr bwMode="auto">
          <a:xfrm>
            <a:off x="9906000" y="1676400"/>
            <a:ext cx="2209800" cy="707886"/>
          </a:xfrm>
          <a:prstGeom prst="rect">
            <a:avLst/>
          </a:prstGeom>
          <a:noFill/>
          <a:ln w="9525">
            <a:noFill/>
            <a:miter lim="800000"/>
            <a:headEnd/>
            <a:tailEnd/>
          </a:ln>
          <a:effectLst/>
        </p:spPr>
        <p:txBody>
          <a:bodyPr>
            <a:spAutoFit/>
          </a:bodyPr>
          <a:lstStyle/>
          <a:p>
            <a:pPr algn="ctr">
              <a:spcBef>
                <a:spcPct val="50000"/>
              </a:spcBef>
            </a:pPr>
            <a:r>
              <a:rPr lang="en-US" sz="2000" u="none" dirty="0">
                <a:latin typeface="Trajan Pro" pitchFamily="18" charset="0"/>
              </a:rPr>
              <a:t>Hostile Relations</a:t>
            </a:r>
          </a:p>
        </p:txBody>
      </p:sp>
      <p:sp>
        <p:nvSpPr>
          <p:cNvPr id="5" name="Text Box 6"/>
          <p:cNvSpPr txBox="1">
            <a:spLocks noChangeArrowheads="1"/>
          </p:cNvSpPr>
          <p:nvPr/>
        </p:nvSpPr>
        <p:spPr bwMode="auto">
          <a:xfrm>
            <a:off x="9220200" y="2743200"/>
            <a:ext cx="2590800" cy="707886"/>
          </a:xfrm>
          <a:prstGeom prst="rect">
            <a:avLst/>
          </a:prstGeom>
          <a:noFill/>
          <a:ln w="9525">
            <a:noFill/>
            <a:miter lim="800000"/>
            <a:headEnd/>
            <a:tailEnd/>
          </a:ln>
          <a:effectLst/>
        </p:spPr>
        <p:txBody>
          <a:bodyPr wrap="square">
            <a:spAutoFit/>
          </a:bodyPr>
          <a:lstStyle/>
          <a:p>
            <a:pPr algn="ctr">
              <a:spcBef>
                <a:spcPct val="50000"/>
              </a:spcBef>
            </a:pPr>
            <a:r>
              <a:rPr lang="en-US" sz="2000" u="none" dirty="0">
                <a:latin typeface="Trajan Pro" pitchFamily="18" charset="0"/>
              </a:rPr>
              <a:t>Little Collaboration</a:t>
            </a:r>
          </a:p>
        </p:txBody>
      </p:sp>
      <p:sp>
        <p:nvSpPr>
          <p:cNvPr id="6" name="Text Box 7"/>
          <p:cNvSpPr txBox="1">
            <a:spLocks noChangeArrowheads="1"/>
          </p:cNvSpPr>
          <p:nvPr/>
        </p:nvSpPr>
        <p:spPr bwMode="auto">
          <a:xfrm>
            <a:off x="9448800" y="4038600"/>
            <a:ext cx="2667000" cy="707886"/>
          </a:xfrm>
          <a:prstGeom prst="rect">
            <a:avLst/>
          </a:prstGeom>
          <a:noFill/>
          <a:ln w="9525">
            <a:noFill/>
            <a:miter lim="800000"/>
            <a:headEnd/>
            <a:tailEnd/>
          </a:ln>
          <a:effectLst/>
        </p:spPr>
        <p:txBody>
          <a:bodyPr wrap="square">
            <a:spAutoFit/>
          </a:bodyPr>
          <a:lstStyle/>
          <a:p>
            <a:pPr algn="ctr">
              <a:spcBef>
                <a:spcPct val="50000"/>
              </a:spcBef>
            </a:pPr>
            <a:r>
              <a:rPr lang="en-US" sz="2000" u="none" dirty="0">
                <a:latin typeface="Trajan Pro" pitchFamily="18" charset="0"/>
              </a:rPr>
              <a:t>Lengthy Schedules</a:t>
            </a:r>
          </a:p>
        </p:txBody>
      </p:sp>
      <p:sp>
        <p:nvSpPr>
          <p:cNvPr id="7" name="Text Box 8"/>
          <p:cNvSpPr txBox="1">
            <a:spLocks noChangeArrowheads="1"/>
          </p:cNvSpPr>
          <p:nvPr/>
        </p:nvSpPr>
        <p:spPr bwMode="auto">
          <a:xfrm>
            <a:off x="15621000" y="1752600"/>
            <a:ext cx="2209800" cy="707886"/>
          </a:xfrm>
          <a:prstGeom prst="rect">
            <a:avLst/>
          </a:prstGeom>
          <a:noFill/>
          <a:ln w="9525">
            <a:noFill/>
            <a:miter lim="800000"/>
            <a:headEnd/>
            <a:tailEnd/>
          </a:ln>
          <a:effectLst/>
        </p:spPr>
        <p:txBody>
          <a:bodyPr>
            <a:spAutoFit/>
          </a:bodyPr>
          <a:lstStyle/>
          <a:p>
            <a:pPr algn="ctr">
              <a:spcBef>
                <a:spcPct val="50000"/>
              </a:spcBef>
            </a:pPr>
            <a:r>
              <a:rPr lang="en-US" sz="2000" u="none" dirty="0">
                <a:latin typeface="Trajan Pro" pitchFamily="18" charset="0"/>
              </a:rPr>
              <a:t>Loss of Quality</a:t>
            </a:r>
          </a:p>
        </p:txBody>
      </p:sp>
      <p:sp>
        <p:nvSpPr>
          <p:cNvPr id="8" name="Text Box 9"/>
          <p:cNvSpPr txBox="1">
            <a:spLocks noChangeArrowheads="1"/>
          </p:cNvSpPr>
          <p:nvPr/>
        </p:nvSpPr>
        <p:spPr bwMode="auto">
          <a:xfrm>
            <a:off x="15316200" y="2743200"/>
            <a:ext cx="3048000" cy="707886"/>
          </a:xfrm>
          <a:prstGeom prst="rect">
            <a:avLst/>
          </a:prstGeom>
          <a:noFill/>
          <a:ln w="9525">
            <a:noFill/>
            <a:miter lim="800000"/>
            <a:headEnd/>
            <a:tailEnd/>
          </a:ln>
          <a:effectLst/>
        </p:spPr>
        <p:txBody>
          <a:bodyPr wrap="square">
            <a:spAutoFit/>
          </a:bodyPr>
          <a:lstStyle/>
          <a:p>
            <a:pPr algn="ctr">
              <a:spcBef>
                <a:spcPct val="50000"/>
              </a:spcBef>
            </a:pPr>
            <a:r>
              <a:rPr lang="en-US" sz="2000" u="none" dirty="0">
                <a:latin typeface="Trajan Pro" pitchFamily="18" charset="0"/>
              </a:rPr>
              <a:t>False Value Engineering</a:t>
            </a:r>
          </a:p>
        </p:txBody>
      </p:sp>
      <p:sp>
        <p:nvSpPr>
          <p:cNvPr id="9" name="Text Box 10"/>
          <p:cNvSpPr txBox="1">
            <a:spLocks noChangeArrowheads="1"/>
          </p:cNvSpPr>
          <p:nvPr/>
        </p:nvSpPr>
        <p:spPr bwMode="auto">
          <a:xfrm>
            <a:off x="15544800" y="4114800"/>
            <a:ext cx="2743200" cy="707886"/>
          </a:xfrm>
          <a:prstGeom prst="rect">
            <a:avLst/>
          </a:prstGeom>
          <a:noFill/>
          <a:ln w="9525">
            <a:noFill/>
            <a:miter lim="800000"/>
            <a:headEnd/>
            <a:tailEnd/>
          </a:ln>
          <a:effectLst/>
        </p:spPr>
        <p:txBody>
          <a:bodyPr wrap="square">
            <a:spAutoFit/>
          </a:bodyPr>
          <a:lstStyle/>
          <a:p>
            <a:pPr algn="ctr">
              <a:spcBef>
                <a:spcPct val="50000"/>
              </a:spcBef>
            </a:pPr>
            <a:r>
              <a:rPr lang="en-US" sz="2000" u="none" dirty="0">
                <a:latin typeface="Trajan Pro" pitchFamily="18" charset="0"/>
              </a:rPr>
              <a:t>Errors &amp; Omissions</a:t>
            </a:r>
          </a:p>
        </p:txBody>
      </p:sp>
      <p:sp>
        <p:nvSpPr>
          <p:cNvPr id="10" name="Text Box 11"/>
          <p:cNvSpPr txBox="1">
            <a:spLocks noChangeArrowheads="1"/>
          </p:cNvSpPr>
          <p:nvPr/>
        </p:nvSpPr>
        <p:spPr bwMode="auto">
          <a:xfrm>
            <a:off x="12420600" y="4724400"/>
            <a:ext cx="2743200" cy="707886"/>
          </a:xfrm>
          <a:prstGeom prst="rect">
            <a:avLst/>
          </a:prstGeom>
          <a:noFill/>
          <a:ln w="9525">
            <a:noFill/>
            <a:miter lim="800000"/>
            <a:headEnd/>
            <a:tailEnd/>
          </a:ln>
          <a:effectLst/>
        </p:spPr>
        <p:txBody>
          <a:bodyPr wrap="square">
            <a:spAutoFit/>
          </a:bodyPr>
          <a:lstStyle/>
          <a:p>
            <a:pPr algn="ctr">
              <a:spcBef>
                <a:spcPct val="50000"/>
              </a:spcBef>
            </a:pPr>
            <a:r>
              <a:rPr lang="en-US" sz="2000" u="none" dirty="0">
                <a:latin typeface="Trajan Pro" pitchFamily="18" charset="0"/>
              </a:rPr>
              <a:t>Claims and Litigation</a:t>
            </a:r>
          </a:p>
        </p:txBody>
      </p:sp>
      <p:sp>
        <p:nvSpPr>
          <p:cNvPr id="11" name="Text Box 4"/>
          <p:cNvSpPr txBox="1">
            <a:spLocks noChangeArrowheads="1"/>
          </p:cNvSpPr>
          <p:nvPr/>
        </p:nvSpPr>
        <p:spPr bwMode="auto">
          <a:xfrm>
            <a:off x="9144000" y="457200"/>
            <a:ext cx="9067800" cy="523220"/>
          </a:xfrm>
          <a:prstGeom prst="rect">
            <a:avLst/>
          </a:prstGeom>
          <a:noFill/>
          <a:ln w="9525">
            <a:noFill/>
            <a:miter lim="800000"/>
            <a:headEnd/>
            <a:tailEnd/>
          </a:ln>
          <a:effectLst/>
        </p:spPr>
        <p:txBody>
          <a:bodyPr wrap="square">
            <a:spAutoFit/>
          </a:bodyPr>
          <a:lstStyle/>
          <a:p>
            <a:pPr algn="ctr">
              <a:spcBef>
                <a:spcPct val="50000"/>
              </a:spcBef>
            </a:pPr>
            <a:r>
              <a:rPr lang="en-US" sz="2800" b="1" u="none" dirty="0">
                <a:latin typeface="Trajan Pro" pitchFamily="18" charset="0"/>
              </a:rPr>
              <a:t>Current Building Industry Environment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childTnLst>
                                </p:cTn>
                              </p:par>
                              <p:par>
                                <p:cTn id="30" presetID="0" presetClass="path" presetSubtype="0" accel="50000" decel="50000" fill="hold" grpId="0" nodeType="withEffect">
                                  <p:stCondLst>
                                    <p:cond delay="0"/>
                                  </p:stCondLst>
                                  <p:childTnLst>
                                    <p:animMotion origin="layout" path="M -0.10694 0.12616 L -2.22222E-6 -0.02499 " pathEditMode="fixed" rAng="0" ptsTypes="AA">
                                      <p:cBhvr>
                                        <p:cTn id="31" dur="1000" fill="hold"/>
                                        <p:tgtEl>
                                          <p:spTgt spid="7"/>
                                        </p:tgtEl>
                                        <p:attrNameLst>
                                          <p:attrName>ppt_x</p:attrName>
                                          <p:attrName>ppt_y</p:attrName>
                                        </p:attrNameLst>
                                      </p:cBhvr>
                                      <p:rCtr x="53" y="-76"/>
                                    </p:animMotion>
                                  </p:childTnLst>
                                </p:cTn>
                              </p:par>
                              <p:par>
                                <p:cTn id="32" presetID="0" presetClass="path" presetSubtype="0" accel="50000" decel="50000" fill="hold" grpId="0" nodeType="withEffect">
                                  <p:stCondLst>
                                    <p:cond delay="0"/>
                                  </p:stCondLst>
                                  <p:childTnLst>
                                    <p:animMotion origin="layout" path="M -0.11527 -0.00232 L -3.33333E-6 7.40741E-7 " pathEditMode="relative" rAng="0" ptsTypes="AA">
                                      <p:cBhvr>
                                        <p:cTn id="33" dur="1000" fill="hold"/>
                                        <p:tgtEl>
                                          <p:spTgt spid="8"/>
                                        </p:tgtEl>
                                        <p:attrNameLst>
                                          <p:attrName>ppt_x</p:attrName>
                                          <p:attrName>ppt_y</p:attrName>
                                        </p:attrNameLst>
                                      </p:cBhvr>
                                      <p:rCtr x="58" y="1"/>
                                    </p:animMotion>
                                  </p:childTnLst>
                                </p:cTn>
                              </p:par>
                              <p:par>
                                <p:cTn id="34" presetID="0" presetClass="path" presetSubtype="0" accel="50000" decel="50000" fill="hold" grpId="0" nodeType="withEffect">
                                  <p:stCondLst>
                                    <p:cond delay="0"/>
                                  </p:stCondLst>
                                  <p:childTnLst>
                                    <p:animMotion origin="layout" path="M -0.10833 -0.19329 L -1.11111E-6 -3.7037E-7 " pathEditMode="relative" rAng="0" ptsTypes="AA">
                                      <p:cBhvr>
                                        <p:cTn id="35" dur="1000" fill="hold"/>
                                        <p:tgtEl>
                                          <p:spTgt spid="9"/>
                                        </p:tgtEl>
                                        <p:attrNameLst>
                                          <p:attrName>ppt_x</p:attrName>
                                          <p:attrName>ppt_y</p:attrName>
                                        </p:attrNameLst>
                                      </p:cBhvr>
                                      <p:rCtr x="54" y="97"/>
                                    </p:animMotion>
                                  </p:childTnLst>
                                </p:cTn>
                              </p:par>
                              <p:par>
                                <p:cTn id="36" presetID="0" presetClass="path" presetSubtype="0" accel="50000" decel="50000" fill="hold" grpId="0" nodeType="withEffect">
                                  <p:stCondLst>
                                    <p:cond delay="0"/>
                                  </p:stCondLst>
                                  <p:childTnLst>
                                    <p:animMotion origin="layout" path="M 3.33333E-6 -0.26643 L 3.33333E-6 -5.92044E-6 " pathEditMode="relative" ptsTypes="AA">
                                      <p:cBhvr>
                                        <p:cTn id="37" dur="1000" fill="hold"/>
                                        <p:tgtEl>
                                          <p:spTgt spid="10"/>
                                        </p:tgtEl>
                                        <p:attrNameLst>
                                          <p:attrName>ppt_x</p:attrName>
                                          <p:attrName>ppt_y</p:attrName>
                                        </p:attrNameLst>
                                      </p:cBhvr>
                                    </p:animMotion>
                                  </p:childTnLst>
                                </p:cTn>
                              </p:par>
                              <p:par>
                                <p:cTn id="38" presetID="0" presetClass="path" presetSubtype="0" accel="50000" decel="50000" fill="hold" grpId="0" nodeType="withEffect">
                                  <p:stCondLst>
                                    <p:cond delay="0"/>
                                  </p:stCondLst>
                                  <p:childTnLst>
                                    <p:animMotion origin="layout" path="M 0.09861 -0.17107 L 1.11111E-6 7.40741E-7 " pathEditMode="relative" rAng="0" ptsTypes="AA">
                                      <p:cBhvr>
                                        <p:cTn id="39" dur="1000" fill="hold"/>
                                        <p:tgtEl>
                                          <p:spTgt spid="6"/>
                                        </p:tgtEl>
                                        <p:attrNameLst>
                                          <p:attrName>ppt_x</p:attrName>
                                          <p:attrName>ppt_y</p:attrName>
                                        </p:attrNameLst>
                                      </p:cBhvr>
                                      <p:rCtr x="-49" y="85"/>
                                    </p:animMotion>
                                  </p:childTnLst>
                                </p:cTn>
                              </p:par>
                              <p:par>
                                <p:cTn id="40" presetID="0" presetClass="path" presetSubtype="0" accel="50000" decel="50000" fill="hold" grpId="0" nodeType="withEffect">
                                  <p:stCondLst>
                                    <p:cond delay="0"/>
                                  </p:stCondLst>
                                  <p:childTnLst>
                                    <p:animMotion origin="layout" path="M 0.10972 0.01782 L 2.22222E-6 -3.7037E-7 " pathEditMode="relative" rAng="0" ptsTypes="AA">
                                      <p:cBhvr>
                                        <p:cTn id="41" dur="1000" fill="hold"/>
                                        <p:tgtEl>
                                          <p:spTgt spid="5"/>
                                        </p:tgtEl>
                                        <p:attrNameLst>
                                          <p:attrName>ppt_x</p:attrName>
                                          <p:attrName>ppt_y</p:attrName>
                                        </p:attrNameLst>
                                      </p:cBhvr>
                                      <p:rCtr x="-55" y="-9"/>
                                    </p:animMotion>
                                  </p:childTnLst>
                                </p:cTn>
                              </p:par>
                              <p:par>
                                <p:cTn id="42" presetID="0" presetClass="path" presetSubtype="0" accel="50000" decel="50000" fill="hold" grpId="0" nodeType="withEffect">
                                  <p:stCondLst>
                                    <p:cond delay="0"/>
                                  </p:stCondLst>
                                  <p:childTnLst>
                                    <p:animMotion origin="layout" path="M 0.10139 0.16227 L 1.11111E-6 -4.81481E-6 " pathEditMode="relative" rAng="0" ptsTypes="AA">
                                      <p:cBhvr>
                                        <p:cTn id="43" dur="1000" fill="hold"/>
                                        <p:tgtEl>
                                          <p:spTgt spid="4"/>
                                        </p:tgtEl>
                                        <p:attrNameLst>
                                          <p:attrName>ppt_x</p:attrName>
                                          <p:attrName>ppt_y</p:attrName>
                                        </p:attrNameLst>
                                      </p:cBhvr>
                                      <p:rCtr x="-51" y="-81"/>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 0 L -0.33889 0 " pathEditMode="relative" ptsTypes="AA">
                                      <p:cBhvr>
                                        <p:cTn id="47" dur="1000" fill="hold"/>
                                        <p:tgtEl>
                                          <p:spTgt spid="3"/>
                                        </p:tgtEl>
                                        <p:attrNameLst>
                                          <p:attrName>ppt_x</p:attrName>
                                          <p:attrName>ppt_y</p:attrName>
                                        </p:attrNameLst>
                                      </p:cBhvr>
                                    </p:animMotion>
                                  </p:childTnLst>
                                </p:cTn>
                              </p:par>
                              <p:par>
                                <p:cTn id="48" presetID="0" presetClass="path" presetSubtype="0" accel="50000" decel="50000" fill="hold" grpId="2" nodeType="withEffect">
                                  <p:stCondLst>
                                    <p:cond delay="0"/>
                                  </p:stCondLst>
                                  <p:childTnLst>
                                    <p:animMotion origin="layout" path="M 0 0 L -0.33889 0 " pathEditMode="relative" ptsTypes="AA">
                                      <p:cBhvr>
                                        <p:cTn id="49" dur="1000" fill="hold"/>
                                        <p:tgtEl>
                                          <p:spTgt spid="4"/>
                                        </p:tgtEl>
                                        <p:attrNameLst>
                                          <p:attrName>ppt_x</p:attrName>
                                          <p:attrName>ppt_y</p:attrName>
                                        </p:attrNameLst>
                                      </p:cBhvr>
                                    </p:animMotion>
                                  </p:childTnLst>
                                </p:cTn>
                              </p:par>
                              <p:par>
                                <p:cTn id="50" presetID="0" presetClass="path" presetSubtype="0" accel="50000" decel="50000" fill="hold" grpId="2" nodeType="withEffect">
                                  <p:stCondLst>
                                    <p:cond delay="0"/>
                                  </p:stCondLst>
                                  <p:childTnLst>
                                    <p:animMotion origin="layout" path="M 0 0 L -0.33889 0 " pathEditMode="relative" ptsTypes="AA">
                                      <p:cBhvr>
                                        <p:cTn id="51" dur="1000" fill="hold"/>
                                        <p:tgtEl>
                                          <p:spTgt spid="5"/>
                                        </p:tgtEl>
                                        <p:attrNameLst>
                                          <p:attrName>ppt_x</p:attrName>
                                          <p:attrName>ppt_y</p:attrName>
                                        </p:attrNameLst>
                                      </p:cBhvr>
                                    </p:animMotion>
                                  </p:childTnLst>
                                </p:cTn>
                              </p:par>
                              <p:par>
                                <p:cTn id="52" presetID="0" presetClass="path" presetSubtype="0" accel="50000" decel="50000" fill="hold" grpId="2" nodeType="withEffect">
                                  <p:stCondLst>
                                    <p:cond delay="0"/>
                                  </p:stCondLst>
                                  <p:childTnLst>
                                    <p:animMotion origin="layout" path="M 0 0 L -0.33889 0 " pathEditMode="relative" ptsTypes="AA">
                                      <p:cBhvr>
                                        <p:cTn id="53" dur="1000" fill="hold"/>
                                        <p:tgtEl>
                                          <p:spTgt spid="6"/>
                                        </p:tgtEl>
                                        <p:attrNameLst>
                                          <p:attrName>ppt_x</p:attrName>
                                          <p:attrName>ppt_y</p:attrName>
                                        </p:attrNameLst>
                                      </p:cBhvr>
                                    </p:animMotion>
                                  </p:childTnLst>
                                </p:cTn>
                              </p:par>
                              <p:par>
                                <p:cTn id="54" presetID="0" presetClass="path" presetSubtype="0" accel="50000" decel="50000" fill="hold" grpId="2" nodeType="withEffect">
                                  <p:stCondLst>
                                    <p:cond delay="0"/>
                                  </p:stCondLst>
                                  <p:childTnLst>
                                    <p:animMotion origin="layout" path="M -1.11111E-6 -0.025 L -0.34028 -0.01782 " pathEditMode="relative" rAng="0" ptsTypes="AA">
                                      <p:cBhvr>
                                        <p:cTn id="55" dur="1000" fill="hold"/>
                                        <p:tgtEl>
                                          <p:spTgt spid="7"/>
                                        </p:tgtEl>
                                        <p:attrNameLst>
                                          <p:attrName>ppt_x</p:attrName>
                                          <p:attrName>ppt_y</p:attrName>
                                        </p:attrNameLst>
                                      </p:cBhvr>
                                      <p:rCtr x="-170" y="3"/>
                                    </p:animMotion>
                                  </p:childTnLst>
                                </p:cTn>
                              </p:par>
                              <p:par>
                                <p:cTn id="56" presetID="0" presetClass="path" presetSubtype="0" accel="50000" decel="50000" fill="hold" grpId="1" nodeType="withEffect">
                                  <p:stCondLst>
                                    <p:cond delay="0"/>
                                  </p:stCondLst>
                                  <p:childTnLst>
                                    <p:animMotion origin="layout" path="M 0 0 L -0.33889 0 " pathEditMode="relative" ptsTypes="AA">
                                      <p:cBhvr>
                                        <p:cTn id="57" dur="1000" fill="hold"/>
                                        <p:tgtEl>
                                          <p:spTgt spid="8"/>
                                        </p:tgtEl>
                                        <p:attrNameLst>
                                          <p:attrName>ppt_x</p:attrName>
                                          <p:attrName>ppt_y</p:attrName>
                                        </p:attrNameLst>
                                      </p:cBhvr>
                                    </p:animMotion>
                                  </p:childTnLst>
                                </p:cTn>
                              </p:par>
                              <p:par>
                                <p:cTn id="58" presetID="0" presetClass="path" presetSubtype="0" accel="50000" decel="50000" fill="hold" grpId="2" nodeType="withEffect">
                                  <p:stCondLst>
                                    <p:cond delay="0"/>
                                  </p:stCondLst>
                                  <p:childTnLst>
                                    <p:animMotion origin="layout" path="M 0 0 L -0.33889 0 " pathEditMode="relative" ptsTypes="AA">
                                      <p:cBhvr>
                                        <p:cTn id="59" dur="1000" fill="hold"/>
                                        <p:tgtEl>
                                          <p:spTgt spid="9"/>
                                        </p:tgtEl>
                                        <p:attrNameLst>
                                          <p:attrName>ppt_x</p:attrName>
                                          <p:attrName>ppt_y</p:attrName>
                                        </p:attrNameLst>
                                      </p:cBhvr>
                                    </p:animMotion>
                                  </p:childTnLst>
                                </p:cTn>
                              </p:par>
                              <p:par>
                                <p:cTn id="60" presetID="0" presetClass="path" presetSubtype="0" accel="50000" decel="50000" fill="hold" grpId="2" nodeType="withEffect">
                                  <p:stCondLst>
                                    <p:cond delay="0"/>
                                  </p:stCondLst>
                                  <p:childTnLst>
                                    <p:animMotion origin="layout" path="M 0 0 L -0.33889 0 " pathEditMode="relative" ptsTypes="AA">
                                      <p:cBhvr>
                                        <p:cTn id="61" dur="1000" fill="hold"/>
                                        <p:tgtEl>
                                          <p:spTgt spid="10"/>
                                        </p:tgtEl>
                                        <p:attrNameLst>
                                          <p:attrName>ppt_x</p:attrName>
                                          <p:attrName>ppt_y</p:attrName>
                                        </p:attrNameLst>
                                      </p:cBhvr>
                                    </p:animMotion>
                                  </p:childTnLst>
                                </p:cTn>
                              </p:par>
                              <p:par>
                                <p:cTn id="62" presetID="0" presetClass="path" presetSubtype="0" accel="50000" decel="50000" fill="hold" grpId="0" nodeType="withEffect">
                                  <p:stCondLst>
                                    <p:cond delay="0"/>
                                  </p:stCondLst>
                                  <p:childTnLst>
                                    <p:animMotion origin="layout" path="M 0 0 L -0.33889 0 " pathEditMode="fixed" ptsTypes="AA">
                                      <p:cBhvr>
                                        <p:cTn id="63" dur="1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P spid="7" grpId="0"/>
      <p:bldP spid="7" grpId="1"/>
      <p:bldP spid="7" grpId="2"/>
      <p:bldP spid="8" grpId="0"/>
      <p:bldP spid="8" grpId="1"/>
      <p:bldP spid="9" grpId="0"/>
      <p:bldP spid="9" grpId="1"/>
      <p:bldP spid="9" grpId="2"/>
      <p:bldP spid="10" grpId="0"/>
      <p:bldP spid="10" grpId="1"/>
      <p:bldP spid="10" grpId="2"/>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latin typeface="Trajan Pro" pitchFamily="18" charset="0"/>
              </a:rPr>
              <a:t>Integrated Project Delivery</a:t>
            </a:r>
          </a:p>
          <a:p>
            <a:pPr lvl="1">
              <a:buFont typeface="Arial" pitchFamily="34" charset="0"/>
              <a:buChar char="•"/>
            </a:pPr>
            <a:r>
              <a:rPr lang="en-US" sz="2400" b="1" dirty="0" smtClean="0">
                <a:latin typeface="Trajan Pro" pitchFamily="18" charset="0"/>
              </a:rPr>
              <a:t> </a:t>
            </a:r>
            <a:r>
              <a:rPr lang="en-US" sz="2000" b="1" dirty="0" smtClean="0">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Three Elements of IPD</a:t>
            </a:r>
            <a:endParaRPr lang="en-US" sz="3200" b="1" dirty="0">
              <a:latin typeface="Trajan Pro" pitchFamily="18" charset="0"/>
            </a:endParaRPr>
          </a:p>
        </p:txBody>
      </p:sp>
      <p:sp>
        <p:nvSpPr>
          <p:cNvPr id="22" name="TextBox 21"/>
          <p:cNvSpPr txBox="1"/>
          <p:nvPr/>
        </p:nvSpPr>
        <p:spPr>
          <a:xfrm>
            <a:off x="18669000" y="762000"/>
            <a:ext cx="8382000" cy="5570756"/>
          </a:xfrm>
          <a:prstGeom prst="rect">
            <a:avLst/>
          </a:prstGeom>
          <a:noFill/>
          <a:ln>
            <a:noFill/>
          </a:ln>
        </p:spPr>
        <p:txBody>
          <a:bodyPr wrap="square" rtlCol="0">
            <a:spAutoFit/>
          </a:bodyPr>
          <a:lstStyle/>
          <a:p>
            <a:r>
              <a:rPr lang="en-US" sz="3200" dirty="0" smtClean="0">
                <a:latin typeface="Garamond Premr Pro" pitchFamily="18" charset="0"/>
              </a:rPr>
              <a:t>I. Single Contractual Relation</a:t>
            </a:r>
          </a:p>
          <a:p>
            <a:pPr lvl="1">
              <a:buFont typeface="Arial" pitchFamily="34" charset="0"/>
              <a:buChar char="•"/>
            </a:pPr>
            <a:r>
              <a:rPr lang="en-US" sz="2800" dirty="0" smtClean="0">
                <a:latin typeface="Garamond Premr Pro" pitchFamily="18" charset="0"/>
              </a:rPr>
              <a:t>Shared Risk and Shared Reward</a:t>
            </a:r>
          </a:p>
          <a:p>
            <a:pPr lvl="1">
              <a:buFont typeface="Arial" pitchFamily="34" charset="0"/>
              <a:buChar char="•"/>
            </a:pPr>
            <a:r>
              <a:rPr lang="en-US" sz="2800" dirty="0" smtClean="0">
                <a:latin typeface="Garamond Premr Pro" pitchFamily="18" charset="0"/>
              </a:rPr>
              <a:t>Part of Profit Based on Project Goals</a:t>
            </a:r>
          </a:p>
          <a:p>
            <a:pPr lvl="1">
              <a:buFont typeface="Arial" pitchFamily="34" charset="0"/>
              <a:buChar char="•"/>
            </a:pPr>
            <a:r>
              <a:rPr lang="en-US" sz="2800" dirty="0" smtClean="0">
                <a:latin typeface="Garamond Premr Pro" pitchFamily="18" charset="0"/>
              </a:rPr>
              <a:t>Strong Reliance on each other… “Trust is the </a:t>
            </a:r>
          </a:p>
          <a:p>
            <a:r>
              <a:rPr lang="en-US" sz="2800" dirty="0" smtClean="0">
                <a:latin typeface="Garamond Premr Pro" pitchFamily="18" charset="0"/>
              </a:rPr>
              <a:t>	Foundation of IPD”</a:t>
            </a:r>
          </a:p>
          <a:p>
            <a:endParaRPr lang="en-US" sz="3200" dirty="0" smtClean="0">
              <a:latin typeface="Garamond Premr Pro" pitchFamily="18" charset="0"/>
            </a:endParaRPr>
          </a:p>
          <a:p>
            <a:r>
              <a:rPr lang="en-US" sz="3200" dirty="0" smtClean="0">
                <a:latin typeface="Garamond Premr Pro" pitchFamily="18" charset="0"/>
              </a:rPr>
              <a:t>II. Early Owner Selected Key Members</a:t>
            </a:r>
          </a:p>
          <a:p>
            <a:pPr lvl="1">
              <a:buFont typeface="Arial" pitchFamily="34" charset="0"/>
              <a:buChar char="•"/>
            </a:pPr>
            <a:r>
              <a:rPr lang="en-US" sz="2800" dirty="0" smtClean="0">
                <a:latin typeface="Garamond Premr Pro" pitchFamily="18" charset="0"/>
              </a:rPr>
              <a:t>Requires Sophisticated/Trusting Owner</a:t>
            </a:r>
          </a:p>
          <a:p>
            <a:pPr lvl="1">
              <a:buFont typeface="Arial" pitchFamily="34" charset="0"/>
              <a:buChar char="•"/>
            </a:pPr>
            <a:r>
              <a:rPr lang="en-US" sz="2800" dirty="0" smtClean="0">
                <a:latin typeface="Garamond Premr Pro" pitchFamily="18" charset="0"/>
              </a:rPr>
              <a:t>Selection at Project Inception</a:t>
            </a:r>
          </a:p>
          <a:p>
            <a:pPr lvl="1">
              <a:buFont typeface="Arial" pitchFamily="34" charset="0"/>
              <a:buChar char="•"/>
            </a:pPr>
            <a:r>
              <a:rPr lang="en-US" sz="2800" dirty="0" smtClean="0">
                <a:latin typeface="Garamond Premr Pro" pitchFamily="18" charset="0"/>
              </a:rPr>
              <a:t>Include Subs/Consults as Key Members or “Lean Core” </a:t>
            </a:r>
          </a:p>
          <a:p>
            <a:pPr>
              <a:buFont typeface="Arial" pitchFamily="34" charset="0"/>
              <a:buChar char="•"/>
            </a:pPr>
            <a:endParaRPr lang="en-US" sz="3200" dirty="0" smtClean="0">
              <a:latin typeface="Garamond" pitchFamily="18" charset="0"/>
            </a:endParaRPr>
          </a:p>
          <a:p>
            <a:pPr>
              <a:buFont typeface="Arial" pitchFamily="34" charset="0"/>
              <a:buChar char="•"/>
            </a:pPr>
            <a:endParaRPr lang="en-US" sz="3200" dirty="0">
              <a:latin typeface="Garamond" pitchFamily="18" charset="0"/>
            </a:endParaRPr>
          </a:p>
        </p:txBody>
      </p:sp>
      <p:grpSp>
        <p:nvGrpSpPr>
          <p:cNvPr id="24" name="Group 34"/>
          <p:cNvGrpSpPr>
            <a:grpSpLocks/>
          </p:cNvGrpSpPr>
          <p:nvPr/>
        </p:nvGrpSpPr>
        <p:grpSpPr bwMode="auto">
          <a:xfrm>
            <a:off x="11353800" y="1527175"/>
            <a:ext cx="4648200" cy="4451350"/>
            <a:chOff x="1488" y="1058"/>
            <a:chExt cx="2928" cy="2804"/>
          </a:xfrm>
        </p:grpSpPr>
        <p:pic>
          <p:nvPicPr>
            <p:cNvPr id="25" name="Picture 31" descr="fig8"/>
            <p:cNvPicPr>
              <a:picLocks noChangeAspect="1" noChangeArrowheads="1"/>
            </p:cNvPicPr>
            <p:nvPr/>
          </p:nvPicPr>
          <p:blipFill>
            <a:blip r:embed="rId2" cstate="print"/>
            <a:srcRect/>
            <a:stretch>
              <a:fillRect/>
            </a:stretch>
          </p:blipFill>
          <p:spPr bwMode="auto">
            <a:xfrm>
              <a:off x="1488" y="1058"/>
              <a:ext cx="2928" cy="2804"/>
            </a:xfrm>
            <a:prstGeom prst="rect">
              <a:avLst/>
            </a:prstGeom>
            <a:noFill/>
            <a:ln w="9525">
              <a:solidFill>
                <a:srgbClr val="000000"/>
              </a:solidFill>
              <a:miter lim="800000"/>
              <a:headEnd/>
              <a:tailEnd/>
            </a:ln>
          </p:spPr>
        </p:pic>
        <p:sp>
          <p:nvSpPr>
            <p:cNvPr id="26" name="Text Box 33"/>
            <p:cNvSpPr txBox="1">
              <a:spLocks noChangeArrowheads="1"/>
            </p:cNvSpPr>
            <p:nvPr/>
          </p:nvSpPr>
          <p:spPr bwMode="auto">
            <a:xfrm>
              <a:off x="3552" y="3696"/>
              <a:ext cx="864" cy="154"/>
            </a:xfrm>
            <a:prstGeom prst="rect">
              <a:avLst/>
            </a:prstGeom>
            <a:noFill/>
            <a:ln w="9525">
              <a:noFill/>
              <a:miter lim="800000"/>
              <a:headEnd/>
              <a:tailEnd/>
            </a:ln>
          </p:spPr>
          <p:txBody>
            <a:bodyPr>
              <a:spAutoFit/>
            </a:bodyPr>
            <a:lstStyle/>
            <a:p>
              <a:pPr algn="ctr">
                <a:spcBef>
                  <a:spcPct val="50000"/>
                </a:spcBef>
              </a:pPr>
              <a:r>
                <a:rPr lang="en-US" sz="1000">
                  <a:solidFill>
                    <a:srgbClr val="000000"/>
                  </a:solidFill>
                </a:rPr>
                <a:t>www.AECbytes.com</a:t>
              </a:r>
            </a:p>
          </p:txBody>
        </p:sp>
      </p:grpSp>
      <p:sp>
        <p:nvSpPr>
          <p:cNvPr id="29" name="Text Box 20"/>
          <p:cNvSpPr txBox="1">
            <a:spLocks noChangeArrowheads="1"/>
          </p:cNvSpPr>
          <p:nvPr/>
        </p:nvSpPr>
        <p:spPr bwMode="auto">
          <a:xfrm>
            <a:off x="9296400" y="838200"/>
            <a:ext cx="4114800" cy="5324535"/>
          </a:xfrm>
          <a:prstGeom prst="rect">
            <a:avLst/>
          </a:prstGeom>
          <a:noFill/>
          <a:ln w="9525">
            <a:noFill/>
            <a:miter lim="800000"/>
            <a:headEnd/>
            <a:tailEnd/>
          </a:ln>
        </p:spPr>
        <p:txBody>
          <a:bodyPr wrap="square">
            <a:spAutoFit/>
          </a:bodyPr>
          <a:lstStyle/>
          <a:p>
            <a:pPr>
              <a:spcBef>
                <a:spcPct val="50000"/>
              </a:spcBef>
            </a:pPr>
            <a:r>
              <a:rPr lang="en-US" sz="3200" dirty="0" smtClean="0">
                <a:latin typeface="Garamond Premr Pro" pitchFamily="18" charset="0"/>
              </a:rPr>
              <a:t>III. One Universal Model</a:t>
            </a:r>
            <a:endParaRPr lang="en-US" sz="3200" dirty="0">
              <a:latin typeface="Garamond Premr Pro" pitchFamily="18" charset="0"/>
            </a:endParaRPr>
          </a:p>
          <a:p>
            <a:pPr>
              <a:spcBef>
                <a:spcPct val="50000"/>
              </a:spcBef>
              <a:buFont typeface="Arial" pitchFamily="34" charset="0"/>
              <a:buChar char="•"/>
            </a:pPr>
            <a:r>
              <a:rPr lang="en-US" sz="2800" u="none" dirty="0">
                <a:latin typeface="Garamond Premr Pro" pitchFamily="18" charset="0"/>
              </a:rPr>
              <a:t>Integration of Design and Fabrication Drawings</a:t>
            </a:r>
          </a:p>
          <a:p>
            <a:pPr>
              <a:spcBef>
                <a:spcPct val="50000"/>
              </a:spcBef>
              <a:buFont typeface="Arial" pitchFamily="34" charset="0"/>
              <a:buChar char="•"/>
            </a:pPr>
            <a:r>
              <a:rPr lang="en-US" sz="2800" u="none" dirty="0">
                <a:latin typeface="Garamond Premr Pro" pitchFamily="18" charset="0"/>
              </a:rPr>
              <a:t>3D </a:t>
            </a:r>
            <a:r>
              <a:rPr lang="en-US" sz="2800" u="none" dirty="0" smtClean="0">
                <a:latin typeface="Garamond Premr Pro" pitchFamily="18" charset="0"/>
              </a:rPr>
              <a:t>Layout</a:t>
            </a:r>
            <a:endParaRPr lang="en-US" sz="2800" u="none" dirty="0">
              <a:latin typeface="Garamond Premr Pro" pitchFamily="18" charset="0"/>
            </a:endParaRPr>
          </a:p>
          <a:p>
            <a:pPr>
              <a:spcBef>
                <a:spcPct val="50000"/>
              </a:spcBef>
              <a:buFont typeface="Arial" pitchFamily="34" charset="0"/>
              <a:buChar char="•"/>
            </a:pPr>
            <a:r>
              <a:rPr lang="en-US" sz="2800" u="none" dirty="0">
                <a:latin typeface="Garamond Premr Pro" pitchFamily="18" charset="0"/>
              </a:rPr>
              <a:t>Material Tracking</a:t>
            </a:r>
          </a:p>
          <a:p>
            <a:pPr>
              <a:spcBef>
                <a:spcPct val="50000"/>
              </a:spcBef>
              <a:buFont typeface="Arial" pitchFamily="34" charset="0"/>
              <a:buChar char="•"/>
            </a:pPr>
            <a:r>
              <a:rPr lang="en-US" sz="2800" u="none" dirty="0">
                <a:latin typeface="Garamond Premr Pro" pitchFamily="18" charset="0"/>
              </a:rPr>
              <a:t>Quality Control</a:t>
            </a:r>
          </a:p>
          <a:p>
            <a:pPr>
              <a:spcBef>
                <a:spcPct val="50000"/>
              </a:spcBef>
              <a:buFont typeface="Arial" pitchFamily="34" charset="0"/>
              <a:buChar char="•"/>
            </a:pPr>
            <a:r>
              <a:rPr lang="en-US" sz="2800" u="none" dirty="0">
                <a:latin typeface="Garamond Premr Pro" pitchFamily="18" charset="0"/>
              </a:rPr>
              <a:t>Accurate Take-offs and </a:t>
            </a:r>
            <a:r>
              <a:rPr lang="en-US" sz="2800" u="none" dirty="0" smtClean="0">
                <a:latin typeface="Garamond Premr Pro" pitchFamily="18" charset="0"/>
              </a:rPr>
              <a:t>Estimates</a:t>
            </a:r>
          </a:p>
          <a:p>
            <a:pPr>
              <a:spcBef>
                <a:spcPct val="50000"/>
              </a:spcBef>
              <a:buFont typeface="Arial" pitchFamily="34" charset="0"/>
              <a:buChar char="•"/>
            </a:pPr>
            <a:r>
              <a:rPr lang="en-US" sz="2800" u="none" dirty="0" smtClean="0">
                <a:latin typeface="Garamond Premr Pro" pitchFamily="18" charset="0"/>
              </a:rPr>
              <a:t>Target </a:t>
            </a:r>
            <a:r>
              <a:rPr lang="en-US" sz="2800" u="none" dirty="0">
                <a:latin typeface="Garamond Premr Pro" pitchFamily="18" charset="0"/>
              </a:rPr>
              <a:t>Value </a:t>
            </a:r>
            <a:r>
              <a:rPr lang="en-US" sz="2800" u="none" dirty="0" smtClean="0">
                <a:latin typeface="Garamond Premr Pro" pitchFamily="18" charset="0"/>
              </a:rPr>
              <a:t>Design</a:t>
            </a:r>
            <a:endParaRPr lang="en-US" sz="2800" u="none" dirty="0">
              <a:latin typeface="Garamond Premr Pro"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11111E-6 -2.22222E-6 L 0.07361 -0.00278 " pathEditMode="relative" rAng="0" ptsTypes="AA">
                                      <p:cBhvr>
                                        <p:cTn id="6" dur="1000" fill="hold"/>
                                        <p:tgtEl>
                                          <p:spTgt spid="24"/>
                                        </p:tgtEl>
                                        <p:attrNameLst>
                                          <p:attrName>ppt_x</p:attrName>
                                          <p:attrName>ppt_y</p:attrName>
                                        </p:attrNameLst>
                                      </p:cBhvr>
                                      <p:rCtr x="37" y="-1"/>
                                    </p:animMotion>
                                  </p:childTnLst>
                                </p:cTn>
                              </p:par>
                              <p:par>
                                <p:cTn id="7" presetID="10"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fade">
                                      <p:cBhvr>
                                        <p:cTn id="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West Village IPD Execution Guide</a:t>
            </a:r>
            <a:endParaRPr lang="en-US" sz="3200" b="1" dirty="0">
              <a:latin typeface="Trajan Pro" pitchFamily="18" charset="0"/>
            </a:endParaRPr>
          </a:p>
        </p:txBody>
      </p:sp>
      <p:sp>
        <p:nvSpPr>
          <p:cNvPr id="10" name="TextBox 9"/>
          <p:cNvSpPr txBox="1"/>
          <p:nvPr/>
        </p:nvSpPr>
        <p:spPr>
          <a:xfrm>
            <a:off x="11811000" y="762000"/>
            <a:ext cx="3733800" cy="523220"/>
          </a:xfrm>
          <a:prstGeom prst="rect">
            <a:avLst/>
          </a:prstGeom>
          <a:noFill/>
        </p:spPr>
        <p:txBody>
          <a:bodyPr wrap="square" rtlCol="0">
            <a:spAutoFit/>
          </a:bodyPr>
          <a:lstStyle/>
          <a:p>
            <a:pPr algn="ctr"/>
            <a:r>
              <a:rPr lang="en-US" sz="2800" b="1" dirty="0" smtClean="0">
                <a:latin typeface="Garamond Premr Pro" pitchFamily="18" charset="0"/>
              </a:rPr>
              <a:t>Project Executive Team</a:t>
            </a:r>
            <a:endParaRPr lang="en-US" sz="2800" b="1" dirty="0">
              <a:latin typeface="Garamond Premr Pro" pitchFamily="18" charset="0"/>
            </a:endParaRPr>
          </a:p>
        </p:txBody>
      </p:sp>
      <p:sp>
        <p:nvSpPr>
          <p:cNvPr id="6" name="TextBox 5"/>
          <p:cNvSpPr txBox="1"/>
          <p:nvPr/>
        </p:nvSpPr>
        <p:spPr>
          <a:xfrm>
            <a:off x="9753600" y="990600"/>
            <a:ext cx="8001000" cy="4154984"/>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AIA C191</a:t>
            </a:r>
          </a:p>
          <a:p>
            <a:pPr lvl="1">
              <a:buFont typeface="Arial" pitchFamily="34" charset="0"/>
              <a:buChar char="•"/>
            </a:pPr>
            <a:r>
              <a:rPr lang="en-US" sz="3200" dirty="0" smtClean="0">
                <a:latin typeface="Garamond Premr Pro" pitchFamily="18" charset="0"/>
              </a:rPr>
              <a:t> </a:t>
            </a:r>
            <a:r>
              <a:rPr lang="en-US" sz="2800" dirty="0" smtClean="0">
                <a:latin typeface="Garamond Premr Pro" pitchFamily="18" charset="0"/>
              </a:rPr>
              <a:t>Basis for Execution Guide</a:t>
            </a:r>
          </a:p>
          <a:p>
            <a:pPr lvl="1">
              <a:buFont typeface="Arial" pitchFamily="34" charset="0"/>
              <a:buChar char="•"/>
            </a:pPr>
            <a:r>
              <a:rPr lang="en-US" sz="2800" dirty="0" smtClean="0">
                <a:latin typeface="Garamond Premr Pro" pitchFamily="18" charset="0"/>
              </a:rPr>
              <a:t> Amendments Allow Evolving Contract</a:t>
            </a:r>
          </a:p>
          <a:p>
            <a:pPr lvl="1">
              <a:buFont typeface="Arial" pitchFamily="34" charset="0"/>
              <a:buChar char="•"/>
            </a:pPr>
            <a:r>
              <a:rPr lang="en-US" sz="2800" dirty="0" smtClean="0">
                <a:latin typeface="Garamond Premr Pro" pitchFamily="18" charset="0"/>
              </a:rPr>
              <a:t> Target Value Cost Design</a:t>
            </a:r>
          </a:p>
          <a:p>
            <a:pPr lvl="1">
              <a:buFont typeface="Arial" pitchFamily="34" charset="0"/>
              <a:buChar char="•"/>
            </a:pPr>
            <a:r>
              <a:rPr lang="en-US" sz="2800" dirty="0" smtClean="0">
                <a:latin typeface="Garamond Premr Pro" pitchFamily="18" charset="0"/>
              </a:rPr>
              <a:t> Project Executive Team, Project Management Team</a:t>
            </a:r>
          </a:p>
          <a:p>
            <a:pPr lvl="1">
              <a:buFont typeface="Arial" pitchFamily="34" charset="0"/>
              <a:buChar char="•"/>
            </a:pPr>
            <a:r>
              <a:rPr lang="en-US" sz="2800" dirty="0" smtClean="0">
                <a:latin typeface="Garamond Premr Pro" pitchFamily="18" charset="0"/>
              </a:rPr>
              <a:t> Redefined Delivery Phasing</a:t>
            </a:r>
          </a:p>
          <a:p>
            <a:pPr lvl="1">
              <a:buFont typeface="Arial" pitchFamily="34" charset="0"/>
              <a:buChar char="•"/>
            </a:pPr>
            <a:r>
              <a:rPr lang="en-US" sz="2800" dirty="0" smtClean="0">
                <a:latin typeface="Garamond Premr Pro" pitchFamily="18" charset="0"/>
              </a:rPr>
              <a:t> Lean Core Members/Selection</a:t>
            </a:r>
          </a:p>
          <a:p>
            <a:pPr lvl="1">
              <a:buFont typeface="Arial" pitchFamily="34" charset="0"/>
              <a:buChar char="•"/>
            </a:pPr>
            <a:r>
              <a:rPr lang="en-US" sz="2800" dirty="0" smtClean="0">
                <a:latin typeface="Garamond Premr Pro" pitchFamily="18" charset="0"/>
              </a:rPr>
              <a:t> Design Clusters &amp; Strategies</a:t>
            </a:r>
            <a:endParaRPr lang="en-US" sz="3200" dirty="0" smtClean="0">
              <a:latin typeface="Garamond Premr Pro" pitchFamily="18" charset="0"/>
            </a:endParaRPr>
          </a:p>
          <a:p>
            <a:pPr lvl="1">
              <a:buFont typeface="Arial" pitchFamily="34" charset="0"/>
              <a:buChar char="•"/>
            </a:pPr>
            <a:endParaRPr lang="en-US" sz="3200" dirty="0">
              <a:latin typeface="Garamond Premr Pro"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05972 0.3618 L -1.11111E-6 4.44444E-6 " pathEditMode="relative" rAng="0" ptsTypes="AA">
                                      <p:cBhvr>
                                        <p:cTn id="8" dur="1000" fill="hold"/>
                                        <p:tgtEl>
                                          <p:spTgt spid="10"/>
                                        </p:tgtEl>
                                        <p:attrNameLst>
                                          <p:attrName>ppt_x</p:attrName>
                                          <p:attrName>ppt_y</p:attrName>
                                        </p:attrNameLst>
                                      </p:cBhvr>
                                      <p:rCtr x="30" y="-181"/>
                                    </p:animMotion>
                                  </p:childTnLst>
                                </p:cTn>
                              </p:par>
                              <p:par>
                                <p:cTn id="9" presetID="0" presetClass="path" presetSubtype="0" accel="50000" decel="50000" fill="hold" grpId="0" nodeType="withEffect">
                                  <p:stCondLst>
                                    <p:cond delay="0"/>
                                  </p:stCondLst>
                                  <p:childTnLst>
                                    <p:animMotion origin="layout" path="M 0 0 L 0.33333 0 " pathEditMode="relative" ptsTypes="AA">
                                      <p:cBhvr>
                                        <p:cTn id="10" dur="1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West Village IPD Execution Guide</a:t>
            </a:r>
            <a:endParaRPr lang="en-US" sz="3200" b="1" dirty="0">
              <a:latin typeface="Trajan Pro" pitchFamily="18" charset="0"/>
            </a:endParaRPr>
          </a:p>
        </p:txBody>
      </p:sp>
      <p:sp>
        <p:nvSpPr>
          <p:cNvPr id="10" name="TextBox 9"/>
          <p:cNvSpPr txBox="1"/>
          <p:nvPr/>
        </p:nvSpPr>
        <p:spPr>
          <a:xfrm>
            <a:off x="11811000" y="762000"/>
            <a:ext cx="3733800" cy="523220"/>
          </a:xfrm>
          <a:prstGeom prst="rect">
            <a:avLst/>
          </a:prstGeom>
          <a:noFill/>
        </p:spPr>
        <p:txBody>
          <a:bodyPr wrap="square" rtlCol="0">
            <a:spAutoFit/>
          </a:bodyPr>
          <a:lstStyle/>
          <a:p>
            <a:pPr algn="ctr"/>
            <a:r>
              <a:rPr lang="en-US" sz="2800" b="1" dirty="0" smtClean="0">
                <a:latin typeface="Garamond Premr Pro" pitchFamily="18" charset="0"/>
              </a:rPr>
              <a:t>Project Executive Team</a:t>
            </a:r>
            <a:endParaRPr lang="en-US" sz="2800" b="1" dirty="0">
              <a:latin typeface="Garamond Premr Pro" pitchFamily="18" charset="0"/>
            </a:endParaRPr>
          </a:p>
        </p:txBody>
      </p:sp>
      <p:grpSp>
        <p:nvGrpSpPr>
          <p:cNvPr id="6" name="Group 5"/>
          <p:cNvGrpSpPr/>
          <p:nvPr/>
        </p:nvGrpSpPr>
        <p:grpSpPr>
          <a:xfrm>
            <a:off x="12273981" y="1371600"/>
            <a:ext cx="2889819" cy="1515576"/>
            <a:chOff x="1914078" y="654"/>
            <a:chExt cx="1658242" cy="829121"/>
          </a:xfrm>
        </p:grpSpPr>
        <p:sp>
          <p:nvSpPr>
            <p:cNvPr id="24" name="Rounded Rectangle 23"/>
            <p:cNvSpPr/>
            <p:nvPr/>
          </p:nvSpPr>
          <p:spPr>
            <a:xfrm>
              <a:off x="1914078" y="654"/>
              <a:ext cx="1658242" cy="829121"/>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25" name="Rounded Rectangle 4"/>
            <p:cNvSpPr/>
            <p:nvPr/>
          </p:nvSpPr>
          <p:spPr>
            <a:xfrm>
              <a:off x="1938362" y="24938"/>
              <a:ext cx="1609674" cy="7805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2800" b="1" kern="1200" dirty="0">
                  <a:solidFill>
                    <a:schemeClr val="tx1"/>
                  </a:solidFill>
                  <a:latin typeface="Garamond Premr Pro" pitchFamily="18" charset="0"/>
                </a:rPr>
                <a:t>David Mayhew</a:t>
              </a:r>
            </a:p>
            <a:p>
              <a:pPr lvl="0" algn="ctr" defTabSz="533400">
                <a:lnSpc>
                  <a:spcPct val="90000"/>
                </a:lnSpc>
                <a:spcBef>
                  <a:spcPct val="0"/>
                </a:spcBef>
                <a:spcAft>
                  <a:spcPct val="35000"/>
                </a:spcAft>
              </a:pPr>
              <a:r>
                <a:rPr lang="en-US" sz="2800" b="1" kern="1200" dirty="0">
                  <a:solidFill>
                    <a:schemeClr val="tx1"/>
                  </a:solidFill>
                  <a:latin typeface="Garamond Premr Pro" pitchFamily="18" charset="0"/>
                </a:rPr>
                <a:t>Director of AEC</a:t>
              </a:r>
            </a:p>
            <a:p>
              <a:pPr lvl="0" algn="ctr" defTabSz="533400">
                <a:lnSpc>
                  <a:spcPct val="90000"/>
                </a:lnSpc>
                <a:spcBef>
                  <a:spcPct val="0"/>
                </a:spcBef>
                <a:spcAft>
                  <a:spcPct val="35000"/>
                </a:spcAft>
              </a:pPr>
              <a:r>
                <a:rPr lang="en-US" sz="2800" b="1" kern="1200" dirty="0">
                  <a:solidFill>
                    <a:schemeClr val="tx1"/>
                  </a:solidFill>
                  <a:latin typeface="Garamond Premr Pro" pitchFamily="18" charset="0"/>
                </a:rPr>
                <a:t>Towson University </a:t>
              </a:r>
            </a:p>
          </p:txBody>
        </p:sp>
      </p:grpSp>
      <p:grpSp>
        <p:nvGrpSpPr>
          <p:cNvPr id="7" name="Group 6"/>
          <p:cNvGrpSpPr/>
          <p:nvPr/>
        </p:nvGrpSpPr>
        <p:grpSpPr>
          <a:xfrm>
            <a:off x="15240000" y="2743200"/>
            <a:ext cx="668787" cy="1890242"/>
            <a:chOff x="3282255" y="1168854"/>
            <a:chExt cx="290192" cy="862689"/>
          </a:xfrm>
        </p:grpSpPr>
        <p:sp>
          <p:nvSpPr>
            <p:cNvPr id="22" name="Left-Right Arrow 21"/>
            <p:cNvSpPr/>
            <p:nvPr/>
          </p:nvSpPr>
          <p:spPr>
            <a:xfrm rot="3600000">
              <a:off x="2996006" y="1455103"/>
              <a:ext cx="862689" cy="290192"/>
            </a:xfrm>
            <a:prstGeom prst="leftRightArrow">
              <a:avLst>
                <a:gd name="adj1" fmla="val 60000"/>
                <a:gd name="adj2" fmla="val 50000"/>
              </a:avLst>
            </a:prstGeom>
          </p:spPr>
          <p:style>
            <a:lnRef idx="0">
              <a:schemeClr val="accent6">
                <a:tint val="60000"/>
                <a:hueOff val="0"/>
                <a:satOff val="0"/>
                <a:lumOff val="0"/>
                <a:alphaOff val="0"/>
              </a:schemeClr>
            </a:lnRef>
            <a:fillRef idx="3">
              <a:schemeClr val="accent6">
                <a:tint val="60000"/>
                <a:hueOff val="0"/>
                <a:satOff val="0"/>
                <a:lumOff val="0"/>
                <a:alphaOff val="0"/>
              </a:schemeClr>
            </a:fillRef>
            <a:effectRef idx="3">
              <a:schemeClr val="accent6">
                <a:tint val="60000"/>
                <a:hueOff val="0"/>
                <a:satOff val="0"/>
                <a:lumOff val="0"/>
                <a:alphaOff val="0"/>
              </a:schemeClr>
            </a:effectRef>
            <a:fontRef idx="minor">
              <a:schemeClr val="lt1"/>
            </a:fontRef>
          </p:style>
        </p:sp>
        <p:sp>
          <p:nvSpPr>
            <p:cNvPr id="23" name="Left-Right Arrow 6"/>
            <p:cNvSpPr/>
            <p:nvPr/>
          </p:nvSpPr>
          <p:spPr>
            <a:xfrm rot="3600000">
              <a:off x="3083064" y="1513141"/>
              <a:ext cx="688573" cy="174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8" name="Group 7"/>
          <p:cNvGrpSpPr/>
          <p:nvPr/>
        </p:nvGrpSpPr>
        <p:grpSpPr>
          <a:xfrm>
            <a:off x="15093381" y="4580424"/>
            <a:ext cx="2889819" cy="1515576"/>
            <a:chOff x="3282380" y="2370623"/>
            <a:chExt cx="1658242" cy="829121"/>
          </a:xfrm>
        </p:grpSpPr>
        <p:sp>
          <p:nvSpPr>
            <p:cNvPr id="20" name="Rounded Rectangle 19"/>
            <p:cNvSpPr/>
            <p:nvPr/>
          </p:nvSpPr>
          <p:spPr>
            <a:xfrm>
              <a:off x="3282380" y="2370623"/>
              <a:ext cx="1658242" cy="829121"/>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21" name="Rounded Rectangle 8"/>
            <p:cNvSpPr/>
            <p:nvPr/>
          </p:nvSpPr>
          <p:spPr>
            <a:xfrm>
              <a:off x="3306664" y="2394907"/>
              <a:ext cx="1609674" cy="7805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2800" b="1" kern="1200" dirty="0">
                  <a:solidFill>
                    <a:schemeClr val="tx1"/>
                  </a:solidFill>
                  <a:latin typeface="Garamond Premr Pro" pitchFamily="18" charset="0"/>
                </a:rPr>
                <a:t>Ben Morgan</a:t>
              </a:r>
              <a:br>
                <a:rPr lang="en-US" sz="2800" b="1" kern="1200" dirty="0">
                  <a:solidFill>
                    <a:schemeClr val="tx1"/>
                  </a:solidFill>
                  <a:latin typeface="Garamond Premr Pro" pitchFamily="18" charset="0"/>
                </a:rPr>
              </a:br>
              <a:r>
                <a:rPr lang="en-US" sz="2800" b="1" kern="1200" dirty="0">
                  <a:solidFill>
                    <a:schemeClr val="tx1"/>
                  </a:solidFill>
                  <a:latin typeface="Garamond Premr Pro" pitchFamily="18" charset="0"/>
                </a:rPr>
                <a:t>Project Director</a:t>
              </a:r>
              <a:br>
                <a:rPr lang="en-US" sz="2800" b="1" kern="1200" dirty="0">
                  <a:solidFill>
                    <a:schemeClr val="tx1"/>
                  </a:solidFill>
                  <a:latin typeface="Garamond Premr Pro" pitchFamily="18" charset="0"/>
                </a:rPr>
              </a:br>
              <a:r>
                <a:rPr lang="en-US" sz="2800" b="1" kern="1200" dirty="0">
                  <a:solidFill>
                    <a:schemeClr val="tx1"/>
                  </a:solidFill>
                  <a:latin typeface="Garamond Premr Pro" pitchFamily="18" charset="0"/>
                </a:rPr>
                <a:t>Barton Malow</a:t>
              </a:r>
            </a:p>
          </p:txBody>
        </p:sp>
      </p:grpSp>
      <p:grpSp>
        <p:nvGrpSpPr>
          <p:cNvPr id="11" name="Group 10"/>
          <p:cNvGrpSpPr/>
          <p:nvPr/>
        </p:nvGrpSpPr>
        <p:grpSpPr>
          <a:xfrm>
            <a:off x="12642217" y="5002959"/>
            <a:ext cx="1988183" cy="635841"/>
            <a:chOff x="2311855" y="2640088"/>
            <a:chExt cx="862689" cy="290192"/>
          </a:xfrm>
        </p:grpSpPr>
        <p:sp>
          <p:nvSpPr>
            <p:cNvPr id="18" name="Left-Right Arrow 17"/>
            <p:cNvSpPr/>
            <p:nvPr/>
          </p:nvSpPr>
          <p:spPr>
            <a:xfrm rot="10800000">
              <a:off x="2311855" y="2640088"/>
              <a:ext cx="862689" cy="290192"/>
            </a:xfrm>
            <a:prstGeom prst="leftRightArrow">
              <a:avLst>
                <a:gd name="adj1" fmla="val 60000"/>
                <a:gd name="adj2" fmla="val 50000"/>
              </a:avLst>
            </a:prstGeom>
          </p:spPr>
          <p:style>
            <a:lnRef idx="0">
              <a:schemeClr val="accent6">
                <a:tint val="60000"/>
                <a:hueOff val="0"/>
                <a:satOff val="0"/>
                <a:lumOff val="0"/>
                <a:alphaOff val="0"/>
              </a:schemeClr>
            </a:lnRef>
            <a:fillRef idx="3">
              <a:schemeClr val="accent6">
                <a:tint val="60000"/>
                <a:hueOff val="0"/>
                <a:satOff val="0"/>
                <a:lumOff val="0"/>
                <a:alphaOff val="0"/>
              </a:schemeClr>
            </a:fillRef>
            <a:effectRef idx="3">
              <a:schemeClr val="accent6">
                <a:tint val="60000"/>
                <a:hueOff val="0"/>
                <a:satOff val="0"/>
                <a:lumOff val="0"/>
                <a:alphaOff val="0"/>
              </a:schemeClr>
            </a:effectRef>
            <a:fontRef idx="minor">
              <a:schemeClr val="lt1"/>
            </a:fontRef>
          </p:style>
        </p:sp>
        <p:sp>
          <p:nvSpPr>
            <p:cNvPr id="19" name="Left-Right Arrow 10"/>
            <p:cNvSpPr/>
            <p:nvPr/>
          </p:nvSpPr>
          <p:spPr>
            <a:xfrm rot="21600000">
              <a:off x="2398913" y="2698126"/>
              <a:ext cx="688573" cy="174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12" name="Group 11"/>
          <p:cNvGrpSpPr/>
          <p:nvPr/>
        </p:nvGrpSpPr>
        <p:grpSpPr>
          <a:xfrm>
            <a:off x="9372600" y="4580424"/>
            <a:ext cx="2889819" cy="1515576"/>
            <a:chOff x="545776" y="2370623"/>
            <a:chExt cx="1658242" cy="829121"/>
          </a:xfrm>
        </p:grpSpPr>
        <p:sp>
          <p:nvSpPr>
            <p:cNvPr id="16" name="Rounded Rectangle 15"/>
            <p:cNvSpPr/>
            <p:nvPr/>
          </p:nvSpPr>
          <p:spPr>
            <a:xfrm>
              <a:off x="545776" y="2370623"/>
              <a:ext cx="1658242" cy="829121"/>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7" name="Rounded Rectangle 12"/>
            <p:cNvSpPr/>
            <p:nvPr/>
          </p:nvSpPr>
          <p:spPr>
            <a:xfrm>
              <a:off x="570060" y="2394907"/>
              <a:ext cx="1609674" cy="7805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2800" b="1" kern="1200" dirty="0">
                  <a:solidFill>
                    <a:schemeClr val="tx1"/>
                  </a:solidFill>
                  <a:latin typeface="Garamond Premr Pro" pitchFamily="18" charset="0"/>
                </a:rPr>
                <a:t>Alan Reed</a:t>
              </a:r>
              <a:br>
                <a:rPr lang="en-US" sz="2800" b="1" kern="1200" dirty="0">
                  <a:solidFill>
                    <a:schemeClr val="tx1"/>
                  </a:solidFill>
                  <a:latin typeface="Garamond Premr Pro" pitchFamily="18" charset="0"/>
                </a:rPr>
              </a:br>
              <a:r>
                <a:rPr lang="en-US" sz="2800" b="1" kern="1200" dirty="0">
                  <a:solidFill>
                    <a:schemeClr val="tx1"/>
                  </a:solidFill>
                  <a:latin typeface="Garamond Premr Pro" pitchFamily="18" charset="0"/>
                </a:rPr>
                <a:t>Head Architect</a:t>
              </a:r>
              <a:br>
                <a:rPr lang="en-US" sz="2800" b="1" kern="1200" dirty="0">
                  <a:solidFill>
                    <a:schemeClr val="tx1"/>
                  </a:solidFill>
                  <a:latin typeface="Garamond Premr Pro" pitchFamily="18" charset="0"/>
                </a:rPr>
              </a:br>
              <a:r>
                <a:rPr lang="en-US" sz="2800" b="1" kern="1200" dirty="0">
                  <a:solidFill>
                    <a:schemeClr val="tx1"/>
                  </a:solidFill>
                  <a:latin typeface="Garamond Premr Pro" pitchFamily="18" charset="0"/>
                </a:rPr>
                <a:t>GWWO, Inc</a:t>
              </a:r>
              <a:r>
                <a:rPr lang="en-US" sz="1200" kern="1200" dirty="0"/>
                <a:t>.</a:t>
              </a:r>
            </a:p>
          </p:txBody>
        </p:sp>
      </p:grpSp>
      <p:grpSp>
        <p:nvGrpSpPr>
          <p:cNvPr id="13" name="Group 12"/>
          <p:cNvGrpSpPr/>
          <p:nvPr/>
        </p:nvGrpSpPr>
        <p:grpSpPr>
          <a:xfrm>
            <a:off x="11506200" y="2743200"/>
            <a:ext cx="2365754" cy="1890242"/>
            <a:chOff x="1119587" y="1107412"/>
            <a:chExt cx="1026520" cy="862689"/>
          </a:xfrm>
        </p:grpSpPr>
        <p:sp>
          <p:nvSpPr>
            <p:cNvPr id="14" name="Left-Right Arrow 13"/>
            <p:cNvSpPr/>
            <p:nvPr/>
          </p:nvSpPr>
          <p:spPr>
            <a:xfrm rot="18000000">
              <a:off x="833338" y="1393661"/>
              <a:ext cx="862689" cy="290192"/>
            </a:xfrm>
            <a:prstGeom prst="leftRightArrow">
              <a:avLst>
                <a:gd name="adj1" fmla="val 60000"/>
                <a:gd name="adj2" fmla="val 50000"/>
              </a:avLst>
            </a:prstGeom>
          </p:spPr>
          <p:style>
            <a:lnRef idx="0">
              <a:schemeClr val="accent6">
                <a:tint val="60000"/>
                <a:hueOff val="0"/>
                <a:satOff val="0"/>
                <a:lumOff val="0"/>
                <a:alphaOff val="0"/>
              </a:schemeClr>
            </a:lnRef>
            <a:fillRef idx="3">
              <a:schemeClr val="accent6">
                <a:tint val="60000"/>
                <a:hueOff val="0"/>
                <a:satOff val="0"/>
                <a:lumOff val="0"/>
                <a:alphaOff val="0"/>
              </a:schemeClr>
            </a:fillRef>
            <a:effectRef idx="3">
              <a:schemeClr val="accent6">
                <a:tint val="60000"/>
                <a:hueOff val="0"/>
                <a:satOff val="0"/>
                <a:lumOff val="0"/>
                <a:alphaOff val="0"/>
              </a:schemeClr>
            </a:effectRef>
            <a:fontRef idx="minor">
              <a:schemeClr val="lt1"/>
            </a:fontRef>
          </p:style>
        </p:sp>
        <p:sp>
          <p:nvSpPr>
            <p:cNvPr id="15" name="Left-Right Arrow 14"/>
            <p:cNvSpPr/>
            <p:nvPr/>
          </p:nvSpPr>
          <p:spPr>
            <a:xfrm rot="18000000">
              <a:off x="1714762" y="1513141"/>
              <a:ext cx="688573" cy="174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sp>
        <p:nvSpPr>
          <p:cNvPr id="26" name="TextBox 25"/>
          <p:cNvSpPr txBox="1"/>
          <p:nvPr/>
        </p:nvSpPr>
        <p:spPr>
          <a:xfrm>
            <a:off x="18821400" y="990600"/>
            <a:ext cx="8077200" cy="4154984"/>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AIA C191</a:t>
            </a:r>
          </a:p>
          <a:p>
            <a:pPr lvl="1">
              <a:buFont typeface="Arial" pitchFamily="34" charset="0"/>
              <a:buChar char="•"/>
            </a:pPr>
            <a:r>
              <a:rPr lang="en-US" sz="3200" dirty="0" smtClean="0">
                <a:solidFill>
                  <a:schemeClr val="bg1">
                    <a:lumMod val="50000"/>
                  </a:schemeClr>
                </a:solidFill>
                <a:latin typeface="Garamond Premr Pro" pitchFamily="18" charset="0"/>
              </a:rPr>
              <a:t> </a:t>
            </a:r>
            <a:r>
              <a:rPr lang="en-US" sz="2800" dirty="0" smtClean="0">
                <a:solidFill>
                  <a:schemeClr val="bg1">
                    <a:lumMod val="50000"/>
                  </a:schemeClr>
                </a:solidFill>
                <a:latin typeface="Garamond Premr Pro" pitchFamily="18" charset="0"/>
              </a:rPr>
              <a:t>Basis for Execution Guide</a:t>
            </a:r>
          </a:p>
          <a:p>
            <a:pPr lvl="1">
              <a:buFont typeface="Arial" pitchFamily="34" charset="0"/>
              <a:buChar char="•"/>
            </a:pPr>
            <a:r>
              <a:rPr lang="en-US" sz="2800" dirty="0" smtClean="0">
                <a:solidFill>
                  <a:schemeClr val="bg1">
                    <a:lumMod val="50000"/>
                  </a:schemeClr>
                </a:solidFill>
                <a:latin typeface="Garamond Premr Pro" pitchFamily="18" charset="0"/>
              </a:rPr>
              <a:t> Amendments Allow Evolving Contract</a:t>
            </a:r>
          </a:p>
          <a:p>
            <a:pPr lvl="1">
              <a:buFont typeface="Arial" pitchFamily="34" charset="0"/>
              <a:buChar char="•"/>
            </a:pPr>
            <a:r>
              <a:rPr lang="en-US" sz="2800" dirty="0" smtClean="0">
                <a:solidFill>
                  <a:schemeClr val="bg1">
                    <a:lumMod val="50000"/>
                  </a:schemeClr>
                </a:solidFill>
                <a:latin typeface="Garamond Premr Pro" pitchFamily="18" charset="0"/>
              </a:rPr>
              <a:t> Target Value Cost Design</a:t>
            </a:r>
          </a:p>
          <a:p>
            <a:pPr lvl="1">
              <a:buFont typeface="Arial" pitchFamily="34" charset="0"/>
              <a:buChar char="•"/>
            </a:pPr>
            <a:r>
              <a:rPr lang="en-US" sz="2800" dirty="0" smtClean="0">
                <a:latin typeface="Garamond Premr Pro" pitchFamily="18" charset="0"/>
              </a:rPr>
              <a:t> Project Executive Team</a:t>
            </a:r>
            <a:r>
              <a:rPr lang="en-US" sz="2800" dirty="0" smtClean="0">
                <a:solidFill>
                  <a:schemeClr val="bg1">
                    <a:lumMod val="50000"/>
                  </a:schemeClr>
                </a:solidFill>
                <a:latin typeface="Garamond Premr Pro" pitchFamily="18" charset="0"/>
              </a:rPr>
              <a:t>, Project Management Team</a:t>
            </a:r>
          </a:p>
          <a:p>
            <a:pPr lvl="1">
              <a:buFont typeface="Arial" pitchFamily="34" charset="0"/>
              <a:buChar char="•"/>
            </a:pPr>
            <a:r>
              <a:rPr lang="en-US" sz="2800" dirty="0" smtClean="0">
                <a:solidFill>
                  <a:schemeClr val="bg1">
                    <a:lumMod val="50000"/>
                  </a:schemeClr>
                </a:solidFill>
                <a:latin typeface="Garamond Premr Pro" pitchFamily="18" charset="0"/>
              </a:rPr>
              <a:t> Redefined Delivery Phasing</a:t>
            </a:r>
          </a:p>
          <a:p>
            <a:pPr lvl="1">
              <a:buFont typeface="Arial" pitchFamily="34" charset="0"/>
              <a:buChar char="•"/>
            </a:pPr>
            <a:r>
              <a:rPr lang="en-US" sz="2800" dirty="0" smtClean="0">
                <a:solidFill>
                  <a:schemeClr val="bg1">
                    <a:lumMod val="50000"/>
                  </a:schemeClr>
                </a:solidFill>
                <a:latin typeface="Garamond Premr Pro" pitchFamily="18" charset="0"/>
              </a:rPr>
              <a:t> Lean Core Members/Selection</a:t>
            </a:r>
          </a:p>
          <a:p>
            <a:pPr lvl="1">
              <a:buFont typeface="Arial" pitchFamily="34" charset="0"/>
              <a:buChar char="•"/>
            </a:pPr>
            <a:r>
              <a:rPr lang="en-US" sz="2800" dirty="0" smtClean="0">
                <a:solidFill>
                  <a:schemeClr val="bg1">
                    <a:lumMod val="50000"/>
                  </a:schemeClr>
                </a:solidFill>
                <a:latin typeface="Garamond Premr Pro" pitchFamily="18" charset="0"/>
              </a:rPr>
              <a:t> Design Clusters &amp; Strategies</a:t>
            </a:r>
            <a:endParaRPr lang="en-US" sz="3200" dirty="0" smtClean="0">
              <a:solidFill>
                <a:schemeClr val="bg1">
                  <a:lumMod val="50000"/>
                </a:schemeClr>
              </a:solidFill>
              <a:latin typeface="Garamond Premr Pro" pitchFamily="18" charset="0"/>
            </a:endParaRPr>
          </a:p>
          <a:p>
            <a:pPr lvl="1">
              <a:buFont typeface="Arial" pitchFamily="34" charset="0"/>
              <a:buChar char="•"/>
            </a:pPr>
            <a:endParaRPr lang="en-US" sz="3200" dirty="0">
              <a:latin typeface="Garamond Premr Pro" pitchFamily="18"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West Village IPD Execution Guide</a:t>
            </a:r>
            <a:endParaRPr lang="en-US" sz="3200" b="1" dirty="0">
              <a:latin typeface="Trajan Pro" pitchFamily="18" charset="0"/>
            </a:endParaRPr>
          </a:p>
        </p:txBody>
      </p:sp>
      <p:sp>
        <p:nvSpPr>
          <p:cNvPr id="10" name="TextBox 9"/>
          <p:cNvSpPr txBox="1"/>
          <p:nvPr/>
        </p:nvSpPr>
        <p:spPr>
          <a:xfrm>
            <a:off x="11582400" y="762000"/>
            <a:ext cx="4191000" cy="523220"/>
          </a:xfrm>
          <a:prstGeom prst="rect">
            <a:avLst/>
          </a:prstGeom>
          <a:noFill/>
        </p:spPr>
        <p:txBody>
          <a:bodyPr wrap="square" rtlCol="0">
            <a:spAutoFit/>
          </a:bodyPr>
          <a:lstStyle/>
          <a:p>
            <a:pPr algn="ctr"/>
            <a:r>
              <a:rPr lang="en-US" sz="2800" b="1" dirty="0" smtClean="0">
                <a:latin typeface="Garamond Premr Pro" pitchFamily="18" charset="0"/>
              </a:rPr>
              <a:t>Project Management Team</a:t>
            </a:r>
            <a:endParaRPr lang="en-US" sz="2800" b="1" dirty="0">
              <a:latin typeface="Garamond Premr Pro" pitchFamily="18" charset="0"/>
            </a:endParaRPr>
          </a:p>
        </p:txBody>
      </p:sp>
      <p:grpSp>
        <p:nvGrpSpPr>
          <p:cNvPr id="2" name="Group 5"/>
          <p:cNvGrpSpPr/>
          <p:nvPr/>
        </p:nvGrpSpPr>
        <p:grpSpPr>
          <a:xfrm>
            <a:off x="12273981" y="1371600"/>
            <a:ext cx="2889819" cy="1515576"/>
            <a:chOff x="1914078" y="654"/>
            <a:chExt cx="1658242" cy="829121"/>
          </a:xfrm>
        </p:grpSpPr>
        <p:sp>
          <p:nvSpPr>
            <p:cNvPr id="24" name="Rounded Rectangle 23"/>
            <p:cNvSpPr/>
            <p:nvPr/>
          </p:nvSpPr>
          <p:spPr>
            <a:xfrm>
              <a:off x="1914078" y="654"/>
              <a:ext cx="1658242" cy="829121"/>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25" name="Rounded Rectangle 4"/>
            <p:cNvSpPr/>
            <p:nvPr/>
          </p:nvSpPr>
          <p:spPr>
            <a:xfrm>
              <a:off x="1938362" y="24938"/>
              <a:ext cx="1609674" cy="7805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2800" b="1" kern="1200" dirty="0" smtClean="0">
                  <a:solidFill>
                    <a:schemeClr val="tx1"/>
                  </a:solidFill>
                  <a:latin typeface="Garamond Premr Pro" pitchFamily="18" charset="0"/>
                </a:rPr>
                <a:t>Andy Powell</a:t>
              </a:r>
              <a:endParaRPr lang="en-US" sz="2800" b="1" dirty="0" smtClean="0">
                <a:solidFill>
                  <a:schemeClr val="tx1"/>
                </a:solidFill>
                <a:latin typeface="Garamond Premr Pro" pitchFamily="18" charset="0"/>
              </a:endParaRPr>
            </a:p>
            <a:p>
              <a:pPr lvl="0" algn="ctr" defTabSz="533400">
                <a:lnSpc>
                  <a:spcPct val="90000"/>
                </a:lnSpc>
                <a:spcBef>
                  <a:spcPct val="0"/>
                </a:spcBef>
                <a:spcAft>
                  <a:spcPct val="35000"/>
                </a:spcAft>
              </a:pPr>
              <a:r>
                <a:rPr lang="en-US" sz="2800" b="1" kern="1200" dirty="0" smtClean="0">
                  <a:solidFill>
                    <a:schemeClr val="tx1"/>
                  </a:solidFill>
                  <a:latin typeface="Garamond Premr Pro" pitchFamily="18" charset="0"/>
                </a:rPr>
                <a:t>Project Manager</a:t>
              </a:r>
              <a:endParaRPr lang="en-US" sz="2800" b="1" kern="1200" dirty="0">
                <a:solidFill>
                  <a:schemeClr val="tx1"/>
                </a:solidFill>
                <a:latin typeface="Garamond Premr Pro" pitchFamily="18" charset="0"/>
              </a:endParaRPr>
            </a:p>
            <a:p>
              <a:pPr lvl="0" algn="ctr" defTabSz="533400">
                <a:lnSpc>
                  <a:spcPct val="90000"/>
                </a:lnSpc>
                <a:spcBef>
                  <a:spcPct val="0"/>
                </a:spcBef>
                <a:spcAft>
                  <a:spcPct val="35000"/>
                </a:spcAft>
              </a:pPr>
              <a:r>
                <a:rPr lang="en-US" sz="2800" b="1" kern="1200" dirty="0" smtClean="0">
                  <a:solidFill>
                    <a:schemeClr val="tx1"/>
                  </a:solidFill>
                  <a:latin typeface="Garamond Premr Pro" pitchFamily="18" charset="0"/>
                </a:rPr>
                <a:t>Towson </a:t>
              </a:r>
              <a:r>
                <a:rPr lang="en-US" sz="2800" b="1" kern="1200" dirty="0">
                  <a:solidFill>
                    <a:schemeClr val="tx1"/>
                  </a:solidFill>
                  <a:latin typeface="Garamond Premr Pro" pitchFamily="18" charset="0"/>
                </a:rPr>
                <a:t>University </a:t>
              </a:r>
            </a:p>
          </p:txBody>
        </p:sp>
      </p:grpSp>
      <p:grpSp>
        <p:nvGrpSpPr>
          <p:cNvPr id="3" name="Group 6"/>
          <p:cNvGrpSpPr/>
          <p:nvPr/>
        </p:nvGrpSpPr>
        <p:grpSpPr>
          <a:xfrm>
            <a:off x="15240000" y="2743200"/>
            <a:ext cx="668787" cy="1890242"/>
            <a:chOff x="3282255" y="1168854"/>
            <a:chExt cx="290192" cy="862689"/>
          </a:xfrm>
        </p:grpSpPr>
        <p:sp>
          <p:nvSpPr>
            <p:cNvPr id="22" name="Left-Right Arrow 21"/>
            <p:cNvSpPr/>
            <p:nvPr/>
          </p:nvSpPr>
          <p:spPr>
            <a:xfrm rot="3600000">
              <a:off x="2996006" y="1455103"/>
              <a:ext cx="862689" cy="290192"/>
            </a:xfrm>
            <a:prstGeom prst="leftRightArrow">
              <a:avLst>
                <a:gd name="adj1" fmla="val 60000"/>
                <a:gd name="adj2" fmla="val 50000"/>
              </a:avLst>
            </a:prstGeom>
          </p:spPr>
          <p:style>
            <a:lnRef idx="0">
              <a:schemeClr val="accent6">
                <a:tint val="60000"/>
                <a:hueOff val="0"/>
                <a:satOff val="0"/>
                <a:lumOff val="0"/>
                <a:alphaOff val="0"/>
              </a:schemeClr>
            </a:lnRef>
            <a:fillRef idx="3">
              <a:schemeClr val="accent6">
                <a:tint val="60000"/>
                <a:hueOff val="0"/>
                <a:satOff val="0"/>
                <a:lumOff val="0"/>
                <a:alphaOff val="0"/>
              </a:schemeClr>
            </a:fillRef>
            <a:effectRef idx="3">
              <a:schemeClr val="accent6">
                <a:tint val="60000"/>
                <a:hueOff val="0"/>
                <a:satOff val="0"/>
                <a:lumOff val="0"/>
                <a:alphaOff val="0"/>
              </a:schemeClr>
            </a:effectRef>
            <a:fontRef idx="minor">
              <a:schemeClr val="lt1"/>
            </a:fontRef>
          </p:style>
        </p:sp>
        <p:sp>
          <p:nvSpPr>
            <p:cNvPr id="23" name="Left-Right Arrow 6"/>
            <p:cNvSpPr/>
            <p:nvPr/>
          </p:nvSpPr>
          <p:spPr>
            <a:xfrm rot="3600000">
              <a:off x="3083064" y="1513141"/>
              <a:ext cx="688573" cy="174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6" name="Group 7"/>
          <p:cNvGrpSpPr/>
          <p:nvPr/>
        </p:nvGrpSpPr>
        <p:grpSpPr>
          <a:xfrm>
            <a:off x="15093381" y="4580424"/>
            <a:ext cx="2889819" cy="1515576"/>
            <a:chOff x="3282380" y="2370623"/>
            <a:chExt cx="1658242" cy="829121"/>
          </a:xfrm>
        </p:grpSpPr>
        <p:sp>
          <p:nvSpPr>
            <p:cNvPr id="20" name="Rounded Rectangle 19"/>
            <p:cNvSpPr/>
            <p:nvPr/>
          </p:nvSpPr>
          <p:spPr>
            <a:xfrm>
              <a:off x="3282380" y="2370623"/>
              <a:ext cx="1658242" cy="829121"/>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21" name="Rounded Rectangle 8"/>
            <p:cNvSpPr/>
            <p:nvPr/>
          </p:nvSpPr>
          <p:spPr>
            <a:xfrm>
              <a:off x="3306664" y="2394907"/>
              <a:ext cx="1609674" cy="7805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2800" b="1" dirty="0" smtClean="0">
                  <a:solidFill>
                    <a:schemeClr val="tx1"/>
                  </a:solidFill>
                  <a:latin typeface="Garamond Premr Pro" pitchFamily="18" charset="0"/>
                </a:rPr>
                <a:t>Derrick Foster</a:t>
              </a:r>
              <a:r>
                <a:rPr lang="en-US" sz="2800" b="1" kern="1200" dirty="0">
                  <a:solidFill>
                    <a:schemeClr val="tx1"/>
                  </a:solidFill>
                  <a:latin typeface="Garamond Premr Pro" pitchFamily="18" charset="0"/>
                </a:rPr>
                <a:t/>
              </a:r>
              <a:br>
                <a:rPr lang="en-US" sz="2800" b="1" kern="1200" dirty="0">
                  <a:solidFill>
                    <a:schemeClr val="tx1"/>
                  </a:solidFill>
                  <a:latin typeface="Garamond Premr Pro" pitchFamily="18" charset="0"/>
                </a:rPr>
              </a:br>
              <a:r>
                <a:rPr lang="en-US" sz="2800" b="1" kern="1200" dirty="0" smtClean="0">
                  <a:solidFill>
                    <a:schemeClr val="tx1"/>
                  </a:solidFill>
                  <a:latin typeface="Garamond Premr Pro" pitchFamily="18" charset="0"/>
                </a:rPr>
                <a:t>Project Manager</a:t>
              </a:r>
              <a:r>
                <a:rPr lang="en-US" sz="2800" b="1" kern="1200" dirty="0">
                  <a:solidFill>
                    <a:schemeClr val="tx1"/>
                  </a:solidFill>
                  <a:latin typeface="Garamond Premr Pro" pitchFamily="18" charset="0"/>
                </a:rPr>
                <a:t/>
              </a:r>
              <a:br>
                <a:rPr lang="en-US" sz="2800" b="1" kern="1200" dirty="0">
                  <a:solidFill>
                    <a:schemeClr val="tx1"/>
                  </a:solidFill>
                  <a:latin typeface="Garamond Premr Pro" pitchFamily="18" charset="0"/>
                </a:rPr>
              </a:br>
              <a:r>
                <a:rPr lang="en-US" sz="2800" b="1" kern="1200" dirty="0">
                  <a:solidFill>
                    <a:schemeClr val="tx1"/>
                  </a:solidFill>
                  <a:latin typeface="Garamond Premr Pro" pitchFamily="18" charset="0"/>
                </a:rPr>
                <a:t>Barton Malow</a:t>
              </a:r>
            </a:p>
          </p:txBody>
        </p:sp>
      </p:grpSp>
      <p:grpSp>
        <p:nvGrpSpPr>
          <p:cNvPr id="7" name="Group 10"/>
          <p:cNvGrpSpPr/>
          <p:nvPr/>
        </p:nvGrpSpPr>
        <p:grpSpPr>
          <a:xfrm>
            <a:off x="12642217" y="5002959"/>
            <a:ext cx="1988183" cy="635841"/>
            <a:chOff x="2311855" y="2640088"/>
            <a:chExt cx="862689" cy="290192"/>
          </a:xfrm>
        </p:grpSpPr>
        <p:sp>
          <p:nvSpPr>
            <p:cNvPr id="18" name="Left-Right Arrow 17"/>
            <p:cNvSpPr/>
            <p:nvPr/>
          </p:nvSpPr>
          <p:spPr>
            <a:xfrm rot="10800000">
              <a:off x="2311855" y="2640088"/>
              <a:ext cx="862689" cy="290192"/>
            </a:xfrm>
            <a:prstGeom prst="leftRightArrow">
              <a:avLst>
                <a:gd name="adj1" fmla="val 60000"/>
                <a:gd name="adj2" fmla="val 50000"/>
              </a:avLst>
            </a:prstGeom>
          </p:spPr>
          <p:style>
            <a:lnRef idx="0">
              <a:schemeClr val="accent6">
                <a:tint val="60000"/>
                <a:hueOff val="0"/>
                <a:satOff val="0"/>
                <a:lumOff val="0"/>
                <a:alphaOff val="0"/>
              </a:schemeClr>
            </a:lnRef>
            <a:fillRef idx="3">
              <a:schemeClr val="accent6">
                <a:tint val="60000"/>
                <a:hueOff val="0"/>
                <a:satOff val="0"/>
                <a:lumOff val="0"/>
                <a:alphaOff val="0"/>
              </a:schemeClr>
            </a:fillRef>
            <a:effectRef idx="3">
              <a:schemeClr val="accent6">
                <a:tint val="60000"/>
                <a:hueOff val="0"/>
                <a:satOff val="0"/>
                <a:lumOff val="0"/>
                <a:alphaOff val="0"/>
              </a:schemeClr>
            </a:effectRef>
            <a:fontRef idx="minor">
              <a:schemeClr val="lt1"/>
            </a:fontRef>
          </p:style>
        </p:sp>
        <p:sp>
          <p:nvSpPr>
            <p:cNvPr id="19" name="Left-Right Arrow 10"/>
            <p:cNvSpPr/>
            <p:nvPr/>
          </p:nvSpPr>
          <p:spPr>
            <a:xfrm rot="21600000">
              <a:off x="2398913" y="2698126"/>
              <a:ext cx="688573" cy="174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8" name="Group 11"/>
          <p:cNvGrpSpPr/>
          <p:nvPr/>
        </p:nvGrpSpPr>
        <p:grpSpPr>
          <a:xfrm>
            <a:off x="9372600" y="4580424"/>
            <a:ext cx="2889819" cy="1515576"/>
            <a:chOff x="545776" y="2370623"/>
            <a:chExt cx="1658242" cy="829121"/>
          </a:xfrm>
        </p:grpSpPr>
        <p:sp>
          <p:nvSpPr>
            <p:cNvPr id="16" name="Rounded Rectangle 15"/>
            <p:cNvSpPr/>
            <p:nvPr/>
          </p:nvSpPr>
          <p:spPr>
            <a:xfrm>
              <a:off x="545776" y="2370623"/>
              <a:ext cx="1658242" cy="829121"/>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7" name="Rounded Rectangle 12"/>
            <p:cNvSpPr/>
            <p:nvPr/>
          </p:nvSpPr>
          <p:spPr>
            <a:xfrm>
              <a:off x="570060" y="2394907"/>
              <a:ext cx="1609674" cy="7805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2800" b="1" kern="1200" dirty="0" smtClean="0">
                  <a:solidFill>
                    <a:schemeClr val="tx1"/>
                  </a:solidFill>
                  <a:latin typeface="Garamond Premr Pro" pitchFamily="18" charset="0"/>
                </a:rPr>
                <a:t>Bill </a:t>
              </a:r>
              <a:r>
                <a:rPr lang="en-US" sz="2800" b="1" kern="1200" dirty="0" err="1" smtClean="0">
                  <a:solidFill>
                    <a:schemeClr val="tx1"/>
                  </a:solidFill>
                  <a:latin typeface="Garamond Premr Pro" pitchFamily="18" charset="0"/>
                </a:rPr>
                <a:t>Melluish</a:t>
              </a:r>
              <a:r>
                <a:rPr lang="en-US" sz="2800" b="1" kern="1200" dirty="0">
                  <a:solidFill>
                    <a:schemeClr val="tx1"/>
                  </a:solidFill>
                  <a:latin typeface="Garamond Premr Pro" pitchFamily="18" charset="0"/>
                </a:rPr>
                <a:t/>
              </a:r>
              <a:br>
                <a:rPr lang="en-US" sz="2800" b="1" kern="1200" dirty="0">
                  <a:solidFill>
                    <a:schemeClr val="tx1"/>
                  </a:solidFill>
                  <a:latin typeface="Garamond Premr Pro" pitchFamily="18" charset="0"/>
                </a:rPr>
              </a:br>
              <a:r>
                <a:rPr lang="en-US" sz="2800" b="1" kern="1200" dirty="0" smtClean="0">
                  <a:solidFill>
                    <a:schemeClr val="tx1"/>
                  </a:solidFill>
                  <a:latin typeface="Garamond Premr Pro" pitchFamily="18" charset="0"/>
                </a:rPr>
                <a:t>Project Manager</a:t>
              </a:r>
              <a:r>
                <a:rPr lang="en-US" sz="2800" b="1" kern="1200" dirty="0">
                  <a:solidFill>
                    <a:schemeClr val="tx1"/>
                  </a:solidFill>
                  <a:latin typeface="Garamond Premr Pro" pitchFamily="18" charset="0"/>
                </a:rPr>
                <a:t/>
              </a:r>
              <a:br>
                <a:rPr lang="en-US" sz="2800" b="1" kern="1200" dirty="0">
                  <a:solidFill>
                    <a:schemeClr val="tx1"/>
                  </a:solidFill>
                  <a:latin typeface="Garamond Premr Pro" pitchFamily="18" charset="0"/>
                </a:rPr>
              </a:br>
              <a:r>
                <a:rPr lang="en-US" sz="2800" b="1" kern="1200" dirty="0">
                  <a:solidFill>
                    <a:schemeClr val="tx1"/>
                  </a:solidFill>
                  <a:latin typeface="Garamond Premr Pro" pitchFamily="18" charset="0"/>
                </a:rPr>
                <a:t>GWWO, Inc</a:t>
              </a:r>
              <a:r>
                <a:rPr lang="en-US" sz="1200" kern="1200" dirty="0"/>
                <a:t>.</a:t>
              </a:r>
            </a:p>
          </p:txBody>
        </p:sp>
      </p:grpSp>
      <p:grpSp>
        <p:nvGrpSpPr>
          <p:cNvPr id="11" name="Group 12"/>
          <p:cNvGrpSpPr/>
          <p:nvPr/>
        </p:nvGrpSpPr>
        <p:grpSpPr>
          <a:xfrm>
            <a:off x="11506200" y="2743200"/>
            <a:ext cx="2365754" cy="1890242"/>
            <a:chOff x="1119587" y="1107412"/>
            <a:chExt cx="1026520" cy="862689"/>
          </a:xfrm>
        </p:grpSpPr>
        <p:sp>
          <p:nvSpPr>
            <p:cNvPr id="14" name="Left-Right Arrow 13"/>
            <p:cNvSpPr/>
            <p:nvPr/>
          </p:nvSpPr>
          <p:spPr>
            <a:xfrm rot="18000000">
              <a:off x="833338" y="1393661"/>
              <a:ext cx="862689" cy="290192"/>
            </a:xfrm>
            <a:prstGeom prst="leftRightArrow">
              <a:avLst>
                <a:gd name="adj1" fmla="val 60000"/>
                <a:gd name="adj2" fmla="val 50000"/>
              </a:avLst>
            </a:prstGeom>
          </p:spPr>
          <p:style>
            <a:lnRef idx="0">
              <a:schemeClr val="accent6">
                <a:tint val="60000"/>
                <a:hueOff val="0"/>
                <a:satOff val="0"/>
                <a:lumOff val="0"/>
                <a:alphaOff val="0"/>
              </a:schemeClr>
            </a:lnRef>
            <a:fillRef idx="3">
              <a:schemeClr val="accent6">
                <a:tint val="60000"/>
                <a:hueOff val="0"/>
                <a:satOff val="0"/>
                <a:lumOff val="0"/>
                <a:alphaOff val="0"/>
              </a:schemeClr>
            </a:fillRef>
            <a:effectRef idx="3">
              <a:schemeClr val="accent6">
                <a:tint val="60000"/>
                <a:hueOff val="0"/>
                <a:satOff val="0"/>
                <a:lumOff val="0"/>
                <a:alphaOff val="0"/>
              </a:schemeClr>
            </a:effectRef>
            <a:fontRef idx="minor">
              <a:schemeClr val="lt1"/>
            </a:fontRef>
          </p:style>
        </p:sp>
        <p:sp>
          <p:nvSpPr>
            <p:cNvPr id="15" name="Left-Right Arrow 14"/>
            <p:cNvSpPr/>
            <p:nvPr/>
          </p:nvSpPr>
          <p:spPr>
            <a:xfrm rot="18000000">
              <a:off x="1714762" y="1513141"/>
              <a:ext cx="688573" cy="174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sp>
        <p:nvSpPr>
          <p:cNvPr id="1026" name="AutoShape 2"/>
          <p:cNvSpPr>
            <a:spLocks noChangeArrowheads="1"/>
          </p:cNvSpPr>
          <p:nvPr/>
        </p:nvSpPr>
        <p:spPr bwMode="auto">
          <a:xfrm>
            <a:off x="9372600" y="2362200"/>
            <a:ext cx="2362200" cy="1161633"/>
          </a:xfrm>
          <a:prstGeom prst="rightArrow">
            <a:avLst>
              <a:gd name="adj1" fmla="val 50000"/>
              <a:gd name="adj2" fmla="val 48954"/>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chemeClr val="tx1"/>
                </a:solidFill>
                <a:effectLst/>
                <a:latin typeface="Garamond Premr Pro" pitchFamily="18" charset="0"/>
              </a:rPr>
              <a:t>LC Input</a:t>
            </a:r>
            <a:endParaRPr kumimoji="0" lang="en-US" sz="3200" b="0" i="0" u="none" strike="noStrike" cap="none" normalizeH="0" baseline="0" dirty="0" smtClean="0">
              <a:ln>
                <a:noFill/>
              </a:ln>
              <a:solidFill>
                <a:schemeClr val="tx1"/>
              </a:solidFill>
              <a:effectLst/>
              <a:latin typeface="Garamond Premr Pro" pitchFamily="18" charset="0"/>
            </a:endParaRPr>
          </a:p>
        </p:txBody>
      </p:sp>
      <p:sp>
        <p:nvSpPr>
          <p:cNvPr id="26" name="TextBox 25"/>
          <p:cNvSpPr txBox="1"/>
          <p:nvPr/>
        </p:nvSpPr>
        <p:spPr>
          <a:xfrm>
            <a:off x="18821400" y="990600"/>
            <a:ext cx="8077200" cy="4154984"/>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AIA C191</a:t>
            </a:r>
          </a:p>
          <a:p>
            <a:pPr lvl="1">
              <a:buFont typeface="Arial" pitchFamily="34" charset="0"/>
              <a:buChar char="•"/>
            </a:pPr>
            <a:r>
              <a:rPr lang="en-US" sz="3200" dirty="0" smtClean="0">
                <a:solidFill>
                  <a:schemeClr val="bg1">
                    <a:lumMod val="50000"/>
                  </a:schemeClr>
                </a:solidFill>
                <a:latin typeface="Garamond Premr Pro" pitchFamily="18" charset="0"/>
              </a:rPr>
              <a:t> </a:t>
            </a:r>
            <a:r>
              <a:rPr lang="en-US" sz="2800" dirty="0" smtClean="0">
                <a:solidFill>
                  <a:schemeClr val="bg1">
                    <a:lumMod val="50000"/>
                  </a:schemeClr>
                </a:solidFill>
                <a:latin typeface="Garamond Premr Pro" pitchFamily="18" charset="0"/>
              </a:rPr>
              <a:t>Basis for Execution Guide</a:t>
            </a:r>
          </a:p>
          <a:p>
            <a:pPr lvl="1">
              <a:buFont typeface="Arial" pitchFamily="34" charset="0"/>
              <a:buChar char="•"/>
            </a:pPr>
            <a:r>
              <a:rPr lang="en-US" sz="2800" dirty="0" smtClean="0">
                <a:solidFill>
                  <a:schemeClr val="bg1">
                    <a:lumMod val="50000"/>
                  </a:schemeClr>
                </a:solidFill>
                <a:latin typeface="Garamond Premr Pro" pitchFamily="18" charset="0"/>
              </a:rPr>
              <a:t> Amendments Allow Evolving Contract</a:t>
            </a:r>
          </a:p>
          <a:p>
            <a:pPr lvl="1">
              <a:buFont typeface="Arial" pitchFamily="34" charset="0"/>
              <a:buChar char="•"/>
            </a:pPr>
            <a:r>
              <a:rPr lang="en-US" sz="2800" dirty="0" smtClean="0">
                <a:solidFill>
                  <a:schemeClr val="bg1">
                    <a:lumMod val="50000"/>
                  </a:schemeClr>
                </a:solidFill>
                <a:latin typeface="Garamond Premr Pro" pitchFamily="18" charset="0"/>
              </a:rPr>
              <a:t> Target Value Cost Design</a:t>
            </a:r>
          </a:p>
          <a:p>
            <a:pPr lvl="1">
              <a:buFont typeface="Arial" pitchFamily="34" charset="0"/>
              <a:buChar char="•"/>
            </a:pPr>
            <a:r>
              <a:rPr lang="en-US" sz="2800" dirty="0" smtClean="0">
                <a:solidFill>
                  <a:schemeClr val="bg1">
                    <a:lumMod val="50000"/>
                  </a:schemeClr>
                </a:solidFill>
                <a:latin typeface="Garamond Premr Pro" pitchFamily="18" charset="0"/>
              </a:rPr>
              <a:t> Project Executive Team, </a:t>
            </a:r>
            <a:r>
              <a:rPr lang="en-US" sz="2800" dirty="0" smtClean="0">
                <a:latin typeface="Garamond Premr Pro" pitchFamily="18" charset="0"/>
              </a:rPr>
              <a:t>Project Management Team</a:t>
            </a:r>
          </a:p>
          <a:p>
            <a:pPr lvl="1">
              <a:buFont typeface="Arial" pitchFamily="34" charset="0"/>
              <a:buChar char="•"/>
            </a:pPr>
            <a:r>
              <a:rPr lang="en-US" sz="2800" dirty="0" smtClean="0">
                <a:solidFill>
                  <a:schemeClr val="bg1">
                    <a:lumMod val="50000"/>
                  </a:schemeClr>
                </a:solidFill>
                <a:latin typeface="Garamond Premr Pro" pitchFamily="18" charset="0"/>
              </a:rPr>
              <a:t> Redefined Delivery Phasing</a:t>
            </a:r>
          </a:p>
          <a:p>
            <a:pPr lvl="1">
              <a:buFont typeface="Arial" pitchFamily="34" charset="0"/>
              <a:buChar char="•"/>
            </a:pPr>
            <a:r>
              <a:rPr lang="en-US" sz="2800" dirty="0" smtClean="0">
                <a:solidFill>
                  <a:schemeClr val="bg1">
                    <a:lumMod val="50000"/>
                  </a:schemeClr>
                </a:solidFill>
                <a:latin typeface="Garamond Premr Pro" pitchFamily="18" charset="0"/>
              </a:rPr>
              <a:t> Lean Core Members/Selection</a:t>
            </a:r>
          </a:p>
          <a:p>
            <a:pPr lvl="1">
              <a:buFont typeface="Arial" pitchFamily="34" charset="0"/>
              <a:buChar char="•"/>
            </a:pPr>
            <a:r>
              <a:rPr lang="en-US" sz="2800" dirty="0" smtClean="0">
                <a:solidFill>
                  <a:schemeClr val="bg1">
                    <a:lumMod val="50000"/>
                  </a:schemeClr>
                </a:solidFill>
                <a:latin typeface="Garamond Premr Pro" pitchFamily="18" charset="0"/>
              </a:rPr>
              <a:t> Design Clusters &amp; Strategies</a:t>
            </a:r>
            <a:endParaRPr lang="en-US" sz="3200" dirty="0" smtClean="0">
              <a:solidFill>
                <a:schemeClr val="bg1">
                  <a:lumMod val="50000"/>
                </a:schemeClr>
              </a:solidFill>
              <a:latin typeface="Garamond Premr Pro" pitchFamily="18" charset="0"/>
            </a:endParaRPr>
          </a:p>
          <a:p>
            <a:pPr lvl="1">
              <a:buFont typeface="Arial" pitchFamily="34" charset="0"/>
              <a:buChar char="•"/>
            </a:pPr>
            <a:endParaRPr lang="en-US" sz="3200" dirty="0">
              <a:latin typeface="Garamond Premr Pro" pitchFamily="18"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Phasing</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West Village IPD Execution Guide</a:t>
            </a:r>
            <a:endParaRPr lang="en-US" sz="3200" b="1" dirty="0">
              <a:latin typeface="Trajan Pro" pitchFamily="18" charset="0"/>
            </a:endParaRPr>
          </a:p>
        </p:txBody>
      </p:sp>
      <p:sp>
        <p:nvSpPr>
          <p:cNvPr id="9" name="TextBox 8"/>
          <p:cNvSpPr txBox="1"/>
          <p:nvPr/>
        </p:nvSpPr>
        <p:spPr>
          <a:xfrm>
            <a:off x="18821400" y="990600"/>
            <a:ext cx="8001000" cy="4154984"/>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AIA C191</a:t>
            </a:r>
          </a:p>
          <a:p>
            <a:pPr lvl="1">
              <a:buFont typeface="Arial" pitchFamily="34" charset="0"/>
              <a:buChar char="•"/>
            </a:pPr>
            <a:r>
              <a:rPr lang="en-US" sz="3200" dirty="0" smtClean="0">
                <a:solidFill>
                  <a:schemeClr val="bg1">
                    <a:lumMod val="50000"/>
                  </a:schemeClr>
                </a:solidFill>
                <a:latin typeface="Garamond Premr Pro" pitchFamily="18" charset="0"/>
              </a:rPr>
              <a:t> </a:t>
            </a:r>
            <a:r>
              <a:rPr lang="en-US" sz="2800" dirty="0" smtClean="0">
                <a:solidFill>
                  <a:schemeClr val="bg1">
                    <a:lumMod val="50000"/>
                  </a:schemeClr>
                </a:solidFill>
                <a:latin typeface="Garamond Premr Pro" pitchFamily="18" charset="0"/>
              </a:rPr>
              <a:t> Basis for Execution Guide</a:t>
            </a:r>
          </a:p>
          <a:p>
            <a:pPr lvl="1">
              <a:buFont typeface="Arial" pitchFamily="34" charset="0"/>
              <a:buChar char="•"/>
            </a:pPr>
            <a:r>
              <a:rPr lang="en-US" sz="2800" dirty="0" smtClean="0">
                <a:solidFill>
                  <a:schemeClr val="bg1">
                    <a:lumMod val="50000"/>
                  </a:schemeClr>
                </a:solidFill>
                <a:latin typeface="Garamond Premr Pro" pitchFamily="18" charset="0"/>
              </a:rPr>
              <a:t> Amendments Allow Evolving Contract</a:t>
            </a:r>
          </a:p>
          <a:p>
            <a:pPr lvl="1">
              <a:buFont typeface="Arial" pitchFamily="34" charset="0"/>
              <a:buChar char="•"/>
            </a:pPr>
            <a:r>
              <a:rPr lang="en-US" sz="2800" dirty="0" smtClean="0">
                <a:solidFill>
                  <a:schemeClr val="bg1">
                    <a:lumMod val="50000"/>
                  </a:schemeClr>
                </a:solidFill>
                <a:latin typeface="Garamond Premr Pro" pitchFamily="18" charset="0"/>
              </a:rPr>
              <a:t> Target Value Cost Design</a:t>
            </a:r>
          </a:p>
          <a:p>
            <a:pPr lvl="1">
              <a:buFont typeface="Arial" pitchFamily="34" charset="0"/>
              <a:buChar char="•"/>
            </a:pPr>
            <a:r>
              <a:rPr lang="en-US" sz="2800" dirty="0" smtClean="0">
                <a:solidFill>
                  <a:schemeClr val="bg1">
                    <a:lumMod val="50000"/>
                  </a:schemeClr>
                </a:solidFill>
                <a:latin typeface="Garamond Premr Pro" pitchFamily="18" charset="0"/>
              </a:rPr>
              <a:t>Project Executive Team, Project Management Team</a:t>
            </a:r>
          </a:p>
          <a:p>
            <a:pPr lvl="1">
              <a:buFont typeface="Arial" pitchFamily="34" charset="0"/>
              <a:buChar char="•"/>
            </a:pPr>
            <a:r>
              <a:rPr lang="en-US" sz="2800" dirty="0" smtClean="0">
                <a:latin typeface="Garamond Premr Pro" pitchFamily="18" charset="0"/>
              </a:rPr>
              <a:t> Redefined Delivery Phasing</a:t>
            </a:r>
          </a:p>
          <a:p>
            <a:pPr lvl="1">
              <a:buFont typeface="Arial" pitchFamily="34" charset="0"/>
              <a:buChar char="•"/>
            </a:pPr>
            <a:r>
              <a:rPr lang="en-US" sz="2800" dirty="0" smtClean="0">
                <a:solidFill>
                  <a:schemeClr val="bg1">
                    <a:lumMod val="50000"/>
                  </a:schemeClr>
                </a:solidFill>
                <a:latin typeface="Garamond Premr Pro" pitchFamily="18" charset="0"/>
              </a:rPr>
              <a:t> Lean Core Members/Selection</a:t>
            </a:r>
          </a:p>
          <a:p>
            <a:pPr lvl="1">
              <a:buFont typeface="Arial" pitchFamily="34" charset="0"/>
              <a:buChar char="•"/>
            </a:pPr>
            <a:r>
              <a:rPr lang="en-US" sz="2800" dirty="0" smtClean="0">
                <a:solidFill>
                  <a:schemeClr val="bg1">
                    <a:lumMod val="50000"/>
                  </a:schemeClr>
                </a:solidFill>
                <a:latin typeface="Garamond Premr Pro" pitchFamily="18" charset="0"/>
              </a:rPr>
              <a:t> Design Clusters &amp; Strategies</a:t>
            </a:r>
            <a:endParaRPr lang="en-US" sz="3200" dirty="0" smtClean="0">
              <a:solidFill>
                <a:schemeClr val="bg1">
                  <a:lumMod val="50000"/>
                </a:schemeClr>
              </a:solidFill>
              <a:latin typeface="Garamond Premr Pro" pitchFamily="18" charset="0"/>
            </a:endParaRPr>
          </a:p>
          <a:p>
            <a:pPr lvl="1">
              <a:buFont typeface="Arial" pitchFamily="34" charset="0"/>
              <a:buChar char="•"/>
            </a:pPr>
            <a:endParaRPr lang="en-US" sz="3200" dirty="0">
              <a:latin typeface="Garamond Premr Pro" pitchFamily="18" charset="0"/>
            </a:endParaRPr>
          </a:p>
        </p:txBody>
      </p:sp>
      <p:sp>
        <p:nvSpPr>
          <p:cNvPr id="10" name="TextBox 9"/>
          <p:cNvSpPr txBox="1"/>
          <p:nvPr/>
        </p:nvSpPr>
        <p:spPr>
          <a:xfrm>
            <a:off x="11277600" y="762000"/>
            <a:ext cx="4876800" cy="523220"/>
          </a:xfrm>
          <a:prstGeom prst="rect">
            <a:avLst/>
          </a:prstGeom>
          <a:noFill/>
        </p:spPr>
        <p:txBody>
          <a:bodyPr wrap="square" rtlCol="0">
            <a:spAutoFit/>
          </a:bodyPr>
          <a:lstStyle/>
          <a:p>
            <a:pPr algn="ctr"/>
            <a:r>
              <a:rPr lang="en-US" sz="2800" b="1" dirty="0" smtClean="0">
                <a:latin typeface="Garamond Premr Pro" pitchFamily="18" charset="0"/>
              </a:rPr>
              <a:t>Redefined Delivery Phasing</a:t>
            </a:r>
            <a:endParaRPr lang="en-US" sz="2800" b="1" dirty="0">
              <a:latin typeface="Garamond Premr Pro" pitchFamily="18" charset="0"/>
            </a:endParaRPr>
          </a:p>
        </p:txBody>
      </p:sp>
      <p:pic>
        <p:nvPicPr>
          <p:cNvPr id="29" name="Picture 28"/>
          <p:cNvPicPr/>
          <p:nvPr/>
        </p:nvPicPr>
        <p:blipFill>
          <a:blip r:embed="rId2" cstate="print"/>
          <a:srcRect/>
          <a:stretch>
            <a:fillRect/>
          </a:stretch>
        </p:blipFill>
        <p:spPr bwMode="auto">
          <a:xfrm>
            <a:off x="0" y="0"/>
            <a:ext cx="27432000" cy="6858000"/>
          </a:xfrm>
          <a:prstGeom prst="rect">
            <a:avLst/>
          </a:prstGeom>
          <a:noFill/>
          <a:ln w="19050">
            <a:solidFill>
              <a:schemeClr val="tx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West Village IPD Execution Guide</a:t>
            </a:r>
            <a:endParaRPr lang="en-US" sz="3200" b="1" dirty="0">
              <a:latin typeface="Trajan Pro" pitchFamily="18" charset="0"/>
            </a:endParaRPr>
          </a:p>
        </p:txBody>
      </p:sp>
      <p:sp>
        <p:nvSpPr>
          <p:cNvPr id="9" name="TextBox 8"/>
          <p:cNvSpPr txBox="1"/>
          <p:nvPr/>
        </p:nvSpPr>
        <p:spPr>
          <a:xfrm>
            <a:off x="18821400" y="990600"/>
            <a:ext cx="8077200" cy="4154984"/>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AIA C191</a:t>
            </a:r>
          </a:p>
          <a:p>
            <a:pPr lvl="1">
              <a:buFont typeface="Arial" pitchFamily="34" charset="0"/>
              <a:buChar char="•"/>
            </a:pPr>
            <a:r>
              <a:rPr lang="en-US" sz="3200" dirty="0" smtClean="0">
                <a:solidFill>
                  <a:schemeClr val="bg1">
                    <a:lumMod val="50000"/>
                  </a:schemeClr>
                </a:solidFill>
                <a:latin typeface="Garamond Premr Pro" pitchFamily="18" charset="0"/>
              </a:rPr>
              <a:t> </a:t>
            </a:r>
            <a:r>
              <a:rPr lang="en-US" sz="2800" dirty="0" smtClean="0">
                <a:solidFill>
                  <a:schemeClr val="bg1">
                    <a:lumMod val="50000"/>
                  </a:schemeClr>
                </a:solidFill>
                <a:latin typeface="Garamond Premr Pro" pitchFamily="18" charset="0"/>
              </a:rPr>
              <a:t>Basis for Execution Guide</a:t>
            </a:r>
          </a:p>
          <a:p>
            <a:pPr lvl="1">
              <a:buFont typeface="Arial" pitchFamily="34" charset="0"/>
              <a:buChar char="•"/>
            </a:pPr>
            <a:r>
              <a:rPr lang="en-US" sz="2800" dirty="0" smtClean="0">
                <a:solidFill>
                  <a:schemeClr val="bg1">
                    <a:lumMod val="50000"/>
                  </a:schemeClr>
                </a:solidFill>
                <a:latin typeface="Garamond Premr Pro" pitchFamily="18" charset="0"/>
              </a:rPr>
              <a:t> Amendments Allow Evolving Contract</a:t>
            </a:r>
          </a:p>
          <a:p>
            <a:pPr lvl="1">
              <a:buFont typeface="Arial" pitchFamily="34" charset="0"/>
              <a:buChar char="•"/>
            </a:pPr>
            <a:r>
              <a:rPr lang="en-US" sz="2800" dirty="0" smtClean="0">
                <a:solidFill>
                  <a:schemeClr val="bg1">
                    <a:lumMod val="50000"/>
                  </a:schemeClr>
                </a:solidFill>
                <a:latin typeface="Garamond Premr Pro" pitchFamily="18" charset="0"/>
              </a:rPr>
              <a:t> Target Value Cost Design</a:t>
            </a:r>
          </a:p>
          <a:p>
            <a:pPr lvl="1">
              <a:buFont typeface="Arial" pitchFamily="34" charset="0"/>
              <a:buChar char="•"/>
            </a:pPr>
            <a:r>
              <a:rPr lang="en-US" sz="2800" dirty="0" smtClean="0">
                <a:solidFill>
                  <a:schemeClr val="bg1">
                    <a:lumMod val="50000"/>
                  </a:schemeClr>
                </a:solidFill>
                <a:latin typeface="Garamond Premr Pro" pitchFamily="18" charset="0"/>
              </a:rPr>
              <a:t> Project Executive Team, Project Management Team</a:t>
            </a:r>
          </a:p>
          <a:p>
            <a:pPr lvl="1">
              <a:buFont typeface="Arial" pitchFamily="34" charset="0"/>
              <a:buChar char="•"/>
            </a:pPr>
            <a:r>
              <a:rPr lang="en-US" sz="2800" dirty="0" smtClean="0">
                <a:latin typeface="Garamond Premr Pro" pitchFamily="18" charset="0"/>
              </a:rPr>
              <a:t> Redefined Delivery Phasing</a:t>
            </a:r>
          </a:p>
          <a:p>
            <a:pPr lvl="1">
              <a:buFont typeface="Arial" pitchFamily="34" charset="0"/>
              <a:buChar char="•"/>
            </a:pPr>
            <a:r>
              <a:rPr lang="en-US" sz="2800" dirty="0" smtClean="0">
                <a:solidFill>
                  <a:schemeClr val="bg1">
                    <a:lumMod val="50000"/>
                  </a:schemeClr>
                </a:solidFill>
                <a:latin typeface="Garamond Premr Pro" pitchFamily="18" charset="0"/>
              </a:rPr>
              <a:t> Lean Core Members/Selection</a:t>
            </a:r>
          </a:p>
          <a:p>
            <a:pPr lvl="1">
              <a:buFont typeface="Arial" pitchFamily="34" charset="0"/>
              <a:buChar char="•"/>
            </a:pPr>
            <a:r>
              <a:rPr lang="en-US" sz="2800" dirty="0" smtClean="0">
                <a:solidFill>
                  <a:schemeClr val="bg1">
                    <a:lumMod val="50000"/>
                  </a:schemeClr>
                </a:solidFill>
                <a:latin typeface="Garamond Premr Pro" pitchFamily="18" charset="0"/>
              </a:rPr>
              <a:t> Design Clusters &amp; Strategies</a:t>
            </a:r>
            <a:endParaRPr lang="en-US" sz="3200" dirty="0" smtClean="0">
              <a:solidFill>
                <a:schemeClr val="bg1">
                  <a:lumMod val="50000"/>
                </a:schemeClr>
              </a:solidFill>
              <a:latin typeface="Garamond Premr Pro" pitchFamily="18" charset="0"/>
            </a:endParaRPr>
          </a:p>
          <a:p>
            <a:pPr lvl="1">
              <a:buFont typeface="Arial" pitchFamily="34" charset="0"/>
              <a:buChar char="•"/>
            </a:pPr>
            <a:endParaRPr lang="en-US" sz="3200" dirty="0">
              <a:latin typeface="Garamond Premr Pro" pitchFamily="18" charset="0"/>
            </a:endParaRPr>
          </a:p>
        </p:txBody>
      </p:sp>
      <p:sp>
        <p:nvSpPr>
          <p:cNvPr id="10" name="TextBox 9"/>
          <p:cNvSpPr txBox="1"/>
          <p:nvPr/>
        </p:nvSpPr>
        <p:spPr>
          <a:xfrm>
            <a:off x="11277600" y="762000"/>
            <a:ext cx="4876800" cy="523220"/>
          </a:xfrm>
          <a:prstGeom prst="rect">
            <a:avLst/>
          </a:prstGeom>
          <a:noFill/>
        </p:spPr>
        <p:txBody>
          <a:bodyPr wrap="square" rtlCol="0">
            <a:spAutoFit/>
          </a:bodyPr>
          <a:lstStyle/>
          <a:p>
            <a:pPr algn="ctr"/>
            <a:r>
              <a:rPr lang="en-US" sz="2800" b="1" dirty="0" smtClean="0">
                <a:latin typeface="Garamond Premr Pro" pitchFamily="18" charset="0"/>
              </a:rPr>
              <a:t>Redefined Delivery Phasing</a:t>
            </a:r>
            <a:endParaRPr lang="en-US" sz="2800" b="1" dirty="0">
              <a:latin typeface="Garamond Premr Pro" pitchFamily="18" charset="0"/>
            </a:endParaRPr>
          </a:p>
        </p:txBody>
      </p:sp>
      <p:sp>
        <p:nvSpPr>
          <p:cNvPr id="8" name="TextBox 7"/>
          <p:cNvSpPr txBox="1"/>
          <p:nvPr/>
        </p:nvSpPr>
        <p:spPr>
          <a:xfrm>
            <a:off x="9144000" y="1102816"/>
            <a:ext cx="9067800" cy="5016758"/>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Conceptualization</a:t>
            </a:r>
          </a:p>
          <a:p>
            <a:pPr lvl="1">
              <a:buFont typeface="Arial" pitchFamily="34" charset="0"/>
              <a:buChar char="•"/>
            </a:pPr>
            <a:r>
              <a:rPr lang="en-US" sz="2800" dirty="0" smtClean="0">
                <a:latin typeface="Garamond Premr Pro" pitchFamily="18" charset="0"/>
              </a:rPr>
              <a:t>  Contract Execution,  PM Team Formation, Go/No-Go</a:t>
            </a:r>
          </a:p>
          <a:p>
            <a:pPr>
              <a:buFont typeface="Arial" pitchFamily="34" charset="0"/>
              <a:buChar char="•"/>
            </a:pPr>
            <a:r>
              <a:rPr lang="en-US" sz="2800" dirty="0" smtClean="0">
                <a:latin typeface="Garamond Premr Pro" pitchFamily="18" charset="0"/>
              </a:rPr>
              <a:t>  </a:t>
            </a:r>
            <a:r>
              <a:rPr lang="en-US" sz="3200" dirty="0" smtClean="0">
                <a:latin typeface="Garamond Premr Pro" pitchFamily="18" charset="0"/>
              </a:rPr>
              <a:t>Criteria Design</a:t>
            </a:r>
          </a:p>
          <a:p>
            <a:pPr lvl="1">
              <a:buFont typeface="Arial" pitchFamily="34" charset="0"/>
              <a:buChar char="•"/>
            </a:pPr>
            <a:r>
              <a:rPr lang="en-US" sz="2800" dirty="0" smtClean="0">
                <a:latin typeface="Garamond Premr Pro" pitchFamily="18" charset="0"/>
              </a:rPr>
              <a:t>  Project Specific Goals, LC Members Selected, Schematic Designs, Broad Budget and Schedule</a:t>
            </a:r>
          </a:p>
          <a:p>
            <a:pPr>
              <a:buFont typeface="Arial" pitchFamily="34" charset="0"/>
              <a:buChar char="•"/>
            </a:pPr>
            <a:r>
              <a:rPr lang="en-US" sz="3200" dirty="0" smtClean="0">
                <a:latin typeface="Garamond Premr Pro" pitchFamily="18" charset="0"/>
              </a:rPr>
              <a:t> Detailed Design</a:t>
            </a:r>
          </a:p>
          <a:p>
            <a:pPr lvl="1">
              <a:buFont typeface="Arial" pitchFamily="34" charset="0"/>
              <a:buChar char="•"/>
            </a:pPr>
            <a:r>
              <a:rPr lang="en-US" sz="2800" dirty="0" smtClean="0">
                <a:latin typeface="Garamond Premr Pro" pitchFamily="18" charset="0"/>
              </a:rPr>
              <a:t> Target Value Cost Set (beginning), Architecture Complete, System Design through Design Clusters</a:t>
            </a:r>
          </a:p>
          <a:p>
            <a:pPr>
              <a:buFont typeface="Arial" pitchFamily="34" charset="0"/>
              <a:buChar char="•"/>
            </a:pPr>
            <a:r>
              <a:rPr lang="en-US" sz="2800" dirty="0" smtClean="0">
                <a:latin typeface="Garamond Premr Pro" pitchFamily="18" charset="0"/>
              </a:rPr>
              <a:t> Implementation</a:t>
            </a:r>
          </a:p>
          <a:p>
            <a:pPr lvl="1">
              <a:buFont typeface="Arial" pitchFamily="34" charset="0"/>
              <a:buChar char="•"/>
            </a:pPr>
            <a:r>
              <a:rPr lang="en-US" sz="2800" dirty="0" smtClean="0">
                <a:latin typeface="Garamond Premr Pro" pitchFamily="18" charset="0"/>
              </a:rPr>
              <a:t> All engineering complete, Fabrication Begins, Preconstruction, Bid process begins for Non - LC</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West Village IPD Execution Guide</a:t>
            </a:r>
            <a:endParaRPr lang="en-US" sz="3200" b="1" dirty="0">
              <a:latin typeface="Trajan Pro" pitchFamily="18" charset="0"/>
            </a:endParaRPr>
          </a:p>
        </p:txBody>
      </p:sp>
      <p:sp>
        <p:nvSpPr>
          <p:cNvPr id="9" name="TextBox 8"/>
          <p:cNvSpPr txBox="1"/>
          <p:nvPr/>
        </p:nvSpPr>
        <p:spPr>
          <a:xfrm>
            <a:off x="18821400" y="990600"/>
            <a:ext cx="8077200" cy="4154984"/>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AIA C191</a:t>
            </a:r>
          </a:p>
          <a:p>
            <a:pPr lvl="1">
              <a:buFont typeface="Arial" pitchFamily="34" charset="0"/>
              <a:buChar char="•"/>
            </a:pPr>
            <a:r>
              <a:rPr lang="en-US" sz="3200" dirty="0" smtClean="0">
                <a:solidFill>
                  <a:schemeClr val="bg1">
                    <a:lumMod val="50000"/>
                  </a:schemeClr>
                </a:solidFill>
                <a:latin typeface="Garamond Premr Pro" pitchFamily="18" charset="0"/>
              </a:rPr>
              <a:t> </a:t>
            </a:r>
            <a:r>
              <a:rPr lang="en-US" sz="2800" dirty="0" smtClean="0">
                <a:solidFill>
                  <a:schemeClr val="bg1">
                    <a:lumMod val="50000"/>
                  </a:schemeClr>
                </a:solidFill>
                <a:latin typeface="Garamond Premr Pro" pitchFamily="18" charset="0"/>
              </a:rPr>
              <a:t>Basis for Execution Guide</a:t>
            </a:r>
          </a:p>
          <a:p>
            <a:pPr lvl="1">
              <a:buFont typeface="Arial" pitchFamily="34" charset="0"/>
              <a:buChar char="•"/>
            </a:pPr>
            <a:r>
              <a:rPr lang="en-US" sz="2800" dirty="0" smtClean="0">
                <a:solidFill>
                  <a:schemeClr val="bg1">
                    <a:lumMod val="50000"/>
                  </a:schemeClr>
                </a:solidFill>
                <a:latin typeface="Garamond Premr Pro" pitchFamily="18" charset="0"/>
              </a:rPr>
              <a:t> Amendments Allow Evolving Contract</a:t>
            </a:r>
          </a:p>
          <a:p>
            <a:pPr lvl="1">
              <a:buFont typeface="Arial" pitchFamily="34" charset="0"/>
              <a:buChar char="•"/>
            </a:pPr>
            <a:r>
              <a:rPr lang="en-US" sz="2800" dirty="0" smtClean="0">
                <a:solidFill>
                  <a:schemeClr val="bg1">
                    <a:lumMod val="50000"/>
                  </a:schemeClr>
                </a:solidFill>
                <a:latin typeface="Garamond Premr Pro" pitchFamily="18" charset="0"/>
              </a:rPr>
              <a:t> Target Value Cost Design</a:t>
            </a:r>
          </a:p>
          <a:p>
            <a:pPr lvl="1">
              <a:buFont typeface="Arial" pitchFamily="34" charset="0"/>
              <a:buChar char="•"/>
            </a:pPr>
            <a:r>
              <a:rPr lang="en-US" sz="2800" dirty="0" smtClean="0">
                <a:solidFill>
                  <a:schemeClr val="bg1">
                    <a:lumMod val="50000"/>
                  </a:schemeClr>
                </a:solidFill>
                <a:latin typeface="Garamond Premr Pro" pitchFamily="18" charset="0"/>
              </a:rPr>
              <a:t> Project Executive Team, Project Management Team</a:t>
            </a:r>
          </a:p>
          <a:p>
            <a:pPr lvl="1">
              <a:buFont typeface="Arial" pitchFamily="34" charset="0"/>
              <a:buChar char="•"/>
            </a:pPr>
            <a:r>
              <a:rPr lang="en-US" sz="2800" dirty="0" smtClean="0">
                <a:latin typeface="Garamond Premr Pro" pitchFamily="18" charset="0"/>
              </a:rPr>
              <a:t> Redefined Delivery Phasing</a:t>
            </a:r>
          </a:p>
          <a:p>
            <a:pPr lvl="1">
              <a:buFont typeface="Arial" pitchFamily="34" charset="0"/>
              <a:buChar char="•"/>
            </a:pPr>
            <a:r>
              <a:rPr lang="en-US" sz="2800" dirty="0" smtClean="0">
                <a:solidFill>
                  <a:schemeClr val="bg1">
                    <a:lumMod val="50000"/>
                  </a:schemeClr>
                </a:solidFill>
                <a:latin typeface="Garamond Premr Pro" pitchFamily="18" charset="0"/>
              </a:rPr>
              <a:t> Lean Core Members/Selection</a:t>
            </a:r>
          </a:p>
          <a:p>
            <a:pPr lvl="1">
              <a:buFont typeface="Arial" pitchFamily="34" charset="0"/>
              <a:buChar char="•"/>
            </a:pPr>
            <a:r>
              <a:rPr lang="en-US" sz="2800" dirty="0" smtClean="0">
                <a:solidFill>
                  <a:schemeClr val="bg1">
                    <a:lumMod val="50000"/>
                  </a:schemeClr>
                </a:solidFill>
                <a:latin typeface="Garamond Premr Pro" pitchFamily="18" charset="0"/>
              </a:rPr>
              <a:t> Design Clusters &amp; Strategies</a:t>
            </a:r>
            <a:endParaRPr lang="en-US" sz="3200" dirty="0" smtClean="0">
              <a:solidFill>
                <a:schemeClr val="bg1">
                  <a:lumMod val="50000"/>
                </a:schemeClr>
              </a:solidFill>
              <a:latin typeface="Garamond Premr Pro" pitchFamily="18" charset="0"/>
            </a:endParaRPr>
          </a:p>
          <a:p>
            <a:pPr lvl="1">
              <a:buFont typeface="Arial" pitchFamily="34" charset="0"/>
              <a:buChar char="•"/>
            </a:pPr>
            <a:endParaRPr lang="en-US" sz="3200" dirty="0">
              <a:latin typeface="Garamond Premr Pro" pitchFamily="18" charset="0"/>
            </a:endParaRPr>
          </a:p>
        </p:txBody>
      </p:sp>
      <p:sp>
        <p:nvSpPr>
          <p:cNvPr id="10" name="TextBox 9"/>
          <p:cNvSpPr txBox="1"/>
          <p:nvPr/>
        </p:nvSpPr>
        <p:spPr>
          <a:xfrm>
            <a:off x="11277600" y="762000"/>
            <a:ext cx="4876800" cy="523220"/>
          </a:xfrm>
          <a:prstGeom prst="rect">
            <a:avLst/>
          </a:prstGeom>
          <a:noFill/>
        </p:spPr>
        <p:txBody>
          <a:bodyPr wrap="square" rtlCol="0">
            <a:spAutoFit/>
          </a:bodyPr>
          <a:lstStyle/>
          <a:p>
            <a:pPr algn="ctr"/>
            <a:r>
              <a:rPr lang="en-US" sz="2800" b="1" dirty="0" smtClean="0">
                <a:latin typeface="Garamond Premr Pro" pitchFamily="18" charset="0"/>
              </a:rPr>
              <a:t>Redefined Delivery Phasing</a:t>
            </a:r>
            <a:endParaRPr lang="en-US" sz="2800" b="1" dirty="0">
              <a:latin typeface="Garamond Premr Pro" pitchFamily="18" charset="0"/>
            </a:endParaRPr>
          </a:p>
        </p:txBody>
      </p:sp>
      <p:sp>
        <p:nvSpPr>
          <p:cNvPr id="8" name="TextBox 7"/>
          <p:cNvSpPr txBox="1"/>
          <p:nvPr/>
        </p:nvSpPr>
        <p:spPr>
          <a:xfrm>
            <a:off x="9220200" y="1102816"/>
            <a:ext cx="8991600" cy="4216539"/>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Agency Review</a:t>
            </a:r>
          </a:p>
          <a:p>
            <a:pPr lvl="1">
              <a:buFont typeface="Arial" pitchFamily="34" charset="0"/>
              <a:buChar char="•"/>
            </a:pPr>
            <a:r>
              <a:rPr lang="en-US" sz="2800" dirty="0" smtClean="0">
                <a:latin typeface="Garamond Premr Pro" pitchFamily="18" charset="0"/>
              </a:rPr>
              <a:t>  Will be ongoing throughout Implementation and Detailed Design</a:t>
            </a:r>
          </a:p>
          <a:p>
            <a:pPr>
              <a:buFont typeface="Arial" pitchFamily="34" charset="0"/>
              <a:buChar char="•"/>
            </a:pPr>
            <a:r>
              <a:rPr lang="en-US" sz="3200" dirty="0" smtClean="0">
                <a:latin typeface="Garamond Premr Pro" pitchFamily="18" charset="0"/>
              </a:rPr>
              <a:t> Buyout</a:t>
            </a:r>
          </a:p>
          <a:p>
            <a:pPr lvl="1">
              <a:buFont typeface="Arial" pitchFamily="34" charset="0"/>
              <a:buChar char="•"/>
            </a:pPr>
            <a:r>
              <a:rPr lang="en-US" sz="2800" dirty="0" smtClean="0">
                <a:latin typeface="Garamond Premr Pro" pitchFamily="18" charset="0"/>
              </a:rPr>
              <a:t> Final Project Team Selected</a:t>
            </a:r>
          </a:p>
          <a:p>
            <a:pPr>
              <a:buFont typeface="Arial" pitchFamily="34" charset="0"/>
              <a:buChar char="•"/>
            </a:pPr>
            <a:r>
              <a:rPr lang="en-US" sz="3200" dirty="0" smtClean="0">
                <a:latin typeface="Garamond Premr Pro" pitchFamily="18" charset="0"/>
              </a:rPr>
              <a:t> Construction</a:t>
            </a:r>
          </a:p>
          <a:p>
            <a:pPr>
              <a:buFont typeface="Arial" pitchFamily="34" charset="0"/>
              <a:buChar char="•"/>
            </a:pPr>
            <a:r>
              <a:rPr lang="en-US" sz="3200" dirty="0" smtClean="0">
                <a:latin typeface="Garamond Premr Pro" pitchFamily="18" charset="0"/>
              </a:rPr>
              <a:t> Closeout</a:t>
            </a:r>
          </a:p>
          <a:p>
            <a:pPr lvl="1">
              <a:buFont typeface="Arial" pitchFamily="34" charset="0"/>
              <a:buChar char="•"/>
            </a:pPr>
            <a:r>
              <a:rPr lang="en-US" sz="2800" dirty="0" smtClean="0">
                <a:latin typeface="Garamond Premr Pro" pitchFamily="18" charset="0"/>
              </a:rPr>
              <a:t> Project Goals Evaluated, Compensation</a:t>
            </a:r>
          </a:p>
          <a:p>
            <a:pPr lvl="1">
              <a:buFont typeface="Arial" pitchFamily="34" charset="0"/>
              <a:buChar char="•"/>
            </a:pPr>
            <a:endParaRPr lang="en-US" sz="2800" dirty="0" smtClean="0">
              <a:latin typeface="Garamond Premr Pro" pitchFamily="18"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West Village IPD Execution Guide</a:t>
            </a:r>
            <a:endParaRPr lang="en-US" sz="3200" b="1" dirty="0">
              <a:latin typeface="Trajan Pro" pitchFamily="18" charset="0"/>
            </a:endParaRPr>
          </a:p>
        </p:txBody>
      </p:sp>
      <p:sp>
        <p:nvSpPr>
          <p:cNvPr id="9" name="TextBox 8"/>
          <p:cNvSpPr txBox="1"/>
          <p:nvPr/>
        </p:nvSpPr>
        <p:spPr>
          <a:xfrm>
            <a:off x="18821400" y="990600"/>
            <a:ext cx="8077200" cy="4154984"/>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AIA C191</a:t>
            </a:r>
          </a:p>
          <a:p>
            <a:pPr lvl="1">
              <a:buFont typeface="Arial" pitchFamily="34" charset="0"/>
              <a:buChar char="•"/>
            </a:pPr>
            <a:r>
              <a:rPr lang="en-US" sz="3200" dirty="0" smtClean="0">
                <a:solidFill>
                  <a:schemeClr val="bg1">
                    <a:lumMod val="50000"/>
                  </a:schemeClr>
                </a:solidFill>
                <a:latin typeface="Garamond Premr Pro" pitchFamily="18" charset="0"/>
              </a:rPr>
              <a:t> </a:t>
            </a:r>
            <a:r>
              <a:rPr lang="en-US" sz="2800" dirty="0" smtClean="0">
                <a:solidFill>
                  <a:schemeClr val="bg1">
                    <a:lumMod val="50000"/>
                  </a:schemeClr>
                </a:solidFill>
                <a:latin typeface="Garamond Premr Pro" pitchFamily="18" charset="0"/>
              </a:rPr>
              <a:t>Basis for Execution Guide</a:t>
            </a:r>
          </a:p>
          <a:p>
            <a:pPr lvl="1">
              <a:buFont typeface="Arial" pitchFamily="34" charset="0"/>
              <a:buChar char="•"/>
            </a:pPr>
            <a:r>
              <a:rPr lang="en-US" sz="2800" dirty="0" smtClean="0">
                <a:solidFill>
                  <a:schemeClr val="bg1">
                    <a:lumMod val="50000"/>
                  </a:schemeClr>
                </a:solidFill>
                <a:latin typeface="Garamond Premr Pro" pitchFamily="18" charset="0"/>
              </a:rPr>
              <a:t> Amendments Allow Evolving Contract</a:t>
            </a:r>
          </a:p>
          <a:p>
            <a:pPr lvl="1">
              <a:buFont typeface="Arial" pitchFamily="34" charset="0"/>
              <a:buChar char="•"/>
            </a:pPr>
            <a:r>
              <a:rPr lang="en-US" sz="2800" dirty="0" smtClean="0">
                <a:solidFill>
                  <a:schemeClr val="bg1">
                    <a:lumMod val="50000"/>
                  </a:schemeClr>
                </a:solidFill>
                <a:latin typeface="Garamond Premr Pro" pitchFamily="18" charset="0"/>
              </a:rPr>
              <a:t> Target Value Cost Design</a:t>
            </a:r>
          </a:p>
          <a:p>
            <a:pPr lvl="1">
              <a:buFont typeface="Arial" pitchFamily="34" charset="0"/>
              <a:buChar char="•"/>
            </a:pPr>
            <a:r>
              <a:rPr lang="en-US" sz="2800" dirty="0" smtClean="0">
                <a:solidFill>
                  <a:schemeClr val="bg1">
                    <a:lumMod val="50000"/>
                  </a:schemeClr>
                </a:solidFill>
                <a:latin typeface="Garamond Premr Pro" pitchFamily="18" charset="0"/>
              </a:rPr>
              <a:t> Project Executive Team, Project Management Team</a:t>
            </a:r>
          </a:p>
          <a:p>
            <a:pPr lvl="1">
              <a:buFont typeface="Arial" pitchFamily="34" charset="0"/>
              <a:buChar char="•"/>
            </a:pPr>
            <a:r>
              <a:rPr lang="en-US" sz="2800" dirty="0" smtClean="0">
                <a:solidFill>
                  <a:schemeClr val="bg1">
                    <a:lumMod val="50000"/>
                  </a:schemeClr>
                </a:solidFill>
                <a:latin typeface="Garamond Premr Pro" pitchFamily="18" charset="0"/>
              </a:rPr>
              <a:t> Redefined Delivery Phasing</a:t>
            </a:r>
          </a:p>
          <a:p>
            <a:pPr lvl="1">
              <a:buFont typeface="Arial" pitchFamily="34" charset="0"/>
              <a:buChar char="•"/>
            </a:pPr>
            <a:r>
              <a:rPr lang="en-US" sz="2800" dirty="0" smtClean="0">
                <a:latin typeface="Garamond Premr Pro" pitchFamily="18" charset="0"/>
              </a:rPr>
              <a:t> Lean Core Members/Selection</a:t>
            </a:r>
          </a:p>
          <a:p>
            <a:pPr lvl="1">
              <a:buFont typeface="Arial" pitchFamily="34" charset="0"/>
              <a:buChar char="•"/>
            </a:pPr>
            <a:r>
              <a:rPr lang="en-US" sz="2800" dirty="0" smtClean="0">
                <a:solidFill>
                  <a:schemeClr val="bg1">
                    <a:lumMod val="50000"/>
                  </a:schemeClr>
                </a:solidFill>
                <a:latin typeface="Garamond Premr Pro" pitchFamily="18" charset="0"/>
              </a:rPr>
              <a:t> Design Clusters &amp; Strategies</a:t>
            </a:r>
            <a:endParaRPr lang="en-US" sz="3200" dirty="0" smtClean="0">
              <a:solidFill>
                <a:schemeClr val="bg1">
                  <a:lumMod val="50000"/>
                </a:schemeClr>
              </a:solidFill>
              <a:latin typeface="Garamond Premr Pro" pitchFamily="18" charset="0"/>
            </a:endParaRPr>
          </a:p>
          <a:p>
            <a:pPr lvl="1">
              <a:buFont typeface="Arial" pitchFamily="34" charset="0"/>
              <a:buChar char="•"/>
            </a:pPr>
            <a:endParaRPr lang="en-US" sz="3200" dirty="0">
              <a:latin typeface="Garamond Premr Pro" pitchFamily="18" charset="0"/>
            </a:endParaRPr>
          </a:p>
        </p:txBody>
      </p:sp>
      <p:sp>
        <p:nvSpPr>
          <p:cNvPr id="10" name="TextBox 9"/>
          <p:cNvSpPr txBox="1"/>
          <p:nvPr/>
        </p:nvSpPr>
        <p:spPr>
          <a:xfrm>
            <a:off x="11277600" y="762000"/>
            <a:ext cx="4876800" cy="523220"/>
          </a:xfrm>
          <a:prstGeom prst="rect">
            <a:avLst/>
          </a:prstGeom>
          <a:noFill/>
        </p:spPr>
        <p:txBody>
          <a:bodyPr wrap="square" rtlCol="0">
            <a:spAutoFit/>
          </a:bodyPr>
          <a:lstStyle/>
          <a:p>
            <a:pPr algn="ctr"/>
            <a:r>
              <a:rPr lang="en-US" sz="2800" b="1" dirty="0" smtClean="0">
                <a:latin typeface="Garamond Premr Pro" pitchFamily="18" charset="0"/>
              </a:rPr>
              <a:t>Lean Core Members/Selection</a:t>
            </a:r>
            <a:endParaRPr lang="en-US" sz="2800" b="1" dirty="0">
              <a:latin typeface="Garamond Premr Pro" pitchFamily="18" charset="0"/>
            </a:endParaRPr>
          </a:p>
        </p:txBody>
      </p:sp>
      <p:sp>
        <p:nvSpPr>
          <p:cNvPr id="26" name="TextBox 25"/>
          <p:cNvSpPr txBox="1"/>
          <p:nvPr/>
        </p:nvSpPr>
        <p:spPr>
          <a:xfrm>
            <a:off x="8991600" y="1343085"/>
            <a:ext cx="4724400" cy="4524315"/>
          </a:xfrm>
          <a:prstGeom prst="rect">
            <a:avLst/>
          </a:prstGeom>
          <a:noFill/>
        </p:spPr>
        <p:txBody>
          <a:bodyPr wrap="square" rtlCol="0">
            <a:spAutoFit/>
          </a:bodyPr>
          <a:lstStyle/>
          <a:p>
            <a:r>
              <a:rPr lang="en-US" sz="3200" dirty="0" smtClean="0">
                <a:latin typeface="Garamond Premr Pro" pitchFamily="18" charset="0"/>
              </a:rPr>
              <a:t>  Primary</a:t>
            </a:r>
          </a:p>
          <a:p>
            <a:pPr lvl="1">
              <a:buFont typeface="Arial" pitchFamily="34" charset="0"/>
              <a:buChar char="•"/>
            </a:pPr>
            <a:r>
              <a:rPr lang="en-US" sz="2800" dirty="0" smtClean="0">
                <a:latin typeface="Garamond Premr Pro" pitchFamily="18" charset="0"/>
              </a:rPr>
              <a:t> Steel Fabricator/Erector</a:t>
            </a:r>
          </a:p>
          <a:p>
            <a:pPr lvl="1">
              <a:buFont typeface="Arial" pitchFamily="34" charset="0"/>
              <a:buChar char="•"/>
            </a:pPr>
            <a:r>
              <a:rPr lang="en-US" sz="2800" dirty="0" smtClean="0">
                <a:latin typeface="Garamond Premr Pro" pitchFamily="18" charset="0"/>
              </a:rPr>
              <a:t> Structural Engineer</a:t>
            </a:r>
          </a:p>
          <a:p>
            <a:pPr lvl="1">
              <a:buFont typeface="Arial" pitchFamily="34" charset="0"/>
              <a:buChar char="•"/>
            </a:pPr>
            <a:r>
              <a:rPr lang="en-US" sz="2800" dirty="0" smtClean="0">
                <a:latin typeface="Garamond Premr Pro" pitchFamily="18" charset="0"/>
              </a:rPr>
              <a:t> Civil Engineer</a:t>
            </a:r>
          </a:p>
          <a:p>
            <a:pPr lvl="1">
              <a:buFont typeface="Arial" pitchFamily="34" charset="0"/>
              <a:buChar char="•"/>
            </a:pPr>
            <a:r>
              <a:rPr lang="en-US" sz="2800" dirty="0" smtClean="0">
                <a:latin typeface="Garamond Premr Pro" pitchFamily="18" charset="0"/>
              </a:rPr>
              <a:t> Kitchen Consultant/Vendor</a:t>
            </a:r>
          </a:p>
          <a:p>
            <a:pPr lvl="1">
              <a:buFont typeface="Arial" pitchFamily="34" charset="0"/>
              <a:buChar char="•"/>
            </a:pPr>
            <a:r>
              <a:rPr lang="en-US" sz="2800" dirty="0" smtClean="0">
                <a:latin typeface="Garamond Premr Pro" pitchFamily="18" charset="0"/>
              </a:rPr>
              <a:t> MEP Engineer*</a:t>
            </a:r>
          </a:p>
          <a:p>
            <a:pPr lvl="1">
              <a:buFont typeface="Arial" pitchFamily="34" charset="0"/>
              <a:buChar char="•"/>
            </a:pPr>
            <a:r>
              <a:rPr lang="en-US" sz="2800" dirty="0" smtClean="0">
                <a:latin typeface="Garamond Premr Pro" pitchFamily="18" charset="0"/>
              </a:rPr>
              <a:t> MEP Contractor(s)*</a:t>
            </a:r>
          </a:p>
          <a:p>
            <a:pPr lvl="1">
              <a:buFont typeface="Arial" pitchFamily="34" charset="0"/>
              <a:buChar char="•"/>
            </a:pPr>
            <a:r>
              <a:rPr lang="en-US" sz="2800" dirty="0" smtClean="0">
                <a:latin typeface="Garamond Premr Pro" pitchFamily="18" charset="0"/>
              </a:rPr>
              <a:t> Precast Subcontractor</a:t>
            </a:r>
          </a:p>
          <a:p>
            <a:pPr lvl="1">
              <a:buFont typeface="Arial" pitchFamily="34" charset="0"/>
              <a:buChar char="•"/>
            </a:pPr>
            <a:r>
              <a:rPr lang="en-US" sz="2800" dirty="0" smtClean="0">
                <a:latin typeface="Garamond Premr Pro" pitchFamily="18" charset="0"/>
              </a:rPr>
              <a:t>Curtain Wall Contractor</a:t>
            </a:r>
          </a:p>
          <a:p>
            <a:pPr lvl="1">
              <a:buFont typeface="Arial" pitchFamily="34" charset="0"/>
              <a:buChar char="•"/>
            </a:pPr>
            <a:endParaRPr lang="en-US" sz="3200" dirty="0">
              <a:latin typeface="Garamond Premr Pro" pitchFamily="18" charset="0"/>
            </a:endParaRPr>
          </a:p>
        </p:txBody>
      </p:sp>
      <p:sp>
        <p:nvSpPr>
          <p:cNvPr id="27" name="TextBox 26"/>
          <p:cNvSpPr txBox="1"/>
          <p:nvPr/>
        </p:nvSpPr>
        <p:spPr>
          <a:xfrm>
            <a:off x="13335000" y="1340346"/>
            <a:ext cx="4876800" cy="3170099"/>
          </a:xfrm>
          <a:prstGeom prst="rect">
            <a:avLst/>
          </a:prstGeom>
          <a:noFill/>
        </p:spPr>
        <p:txBody>
          <a:bodyPr wrap="square" rtlCol="0">
            <a:spAutoFit/>
          </a:bodyPr>
          <a:lstStyle/>
          <a:p>
            <a:r>
              <a:rPr lang="en-US" sz="3200" dirty="0" smtClean="0">
                <a:latin typeface="Garamond Premr Pro" pitchFamily="18" charset="0"/>
              </a:rPr>
              <a:t>Secondary</a:t>
            </a:r>
          </a:p>
          <a:p>
            <a:pPr lvl="1">
              <a:buFont typeface="Arial" pitchFamily="34" charset="0"/>
              <a:buChar char="•"/>
            </a:pPr>
            <a:r>
              <a:rPr lang="en-US" sz="2800" dirty="0" smtClean="0">
                <a:latin typeface="Garamond Premr Pro" pitchFamily="18" charset="0"/>
              </a:rPr>
              <a:t> Fire Suppression Engineer*</a:t>
            </a:r>
          </a:p>
          <a:p>
            <a:pPr lvl="1">
              <a:buFont typeface="Arial" pitchFamily="34" charset="0"/>
              <a:buChar char="•"/>
            </a:pPr>
            <a:r>
              <a:rPr lang="en-US" sz="2800" dirty="0" smtClean="0">
                <a:latin typeface="Garamond Premr Pro" pitchFamily="18" charset="0"/>
              </a:rPr>
              <a:t> Fire Suppression Contractor*</a:t>
            </a:r>
          </a:p>
          <a:p>
            <a:pPr lvl="1">
              <a:buFont typeface="Arial" pitchFamily="34" charset="0"/>
              <a:buChar char="•"/>
            </a:pPr>
            <a:r>
              <a:rPr lang="en-US" sz="2800" dirty="0" smtClean="0">
                <a:latin typeface="Garamond Premr Pro" pitchFamily="18" charset="0"/>
              </a:rPr>
              <a:t> Drywall Contractor</a:t>
            </a:r>
          </a:p>
          <a:p>
            <a:pPr lvl="1">
              <a:buFont typeface="Arial" pitchFamily="34" charset="0"/>
              <a:buChar char="•"/>
            </a:pPr>
            <a:r>
              <a:rPr lang="en-US" sz="2800" dirty="0" smtClean="0">
                <a:latin typeface="Garamond Premr Pro" pitchFamily="18" charset="0"/>
              </a:rPr>
              <a:t> Lighting Consultant</a:t>
            </a:r>
          </a:p>
          <a:p>
            <a:pPr lvl="1">
              <a:buFont typeface="Arial" pitchFamily="34" charset="0"/>
              <a:buChar char="•"/>
            </a:pPr>
            <a:r>
              <a:rPr lang="en-US" sz="2800" dirty="0" smtClean="0">
                <a:latin typeface="Garamond Premr Pro" pitchFamily="18" charset="0"/>
              </a:rPr>
              <a:t> Sustainability Consultant</a:t>
            </a:r>
          </a:p>
          <a:p>
            <a:pPr lvl="1">
              <a:buFont typeface="Arial" pitchFamily="34" charset="0"/>
              <a:buChar char="•"/>
            </a:pPr>
            <a:r>
              <a:rPr lang="en-US" sz="2800" dirty="0" smtClean="0">
                <a:latin typeface="Garamond Premr Pro" pitchFamily="18" charset="0"/>
              </a:rPr>
              <a:t> Commissioning Agent</a:t>
            </a:r>
            <a:endParaRPr lang="en-US" sz="3200" dirty="0">
              <a:latin typeface="Garamond Premr Pro" pitchFamily="18" charset="0"/>
            </a:endParaRPr>
          </a:p>
        </p:txBody>
      </p:sp>
      <p:sp>
        <p:nvSpPr>
          <p:cNvPr id="28" name="TextBox 27"/>
          <p:cNvSpPr txBox="1"/>
          <p:nvPr/>
        </p:nvSpPr>
        <p:spPr>
          <a:xfrm>
            <a:off x="9372600" y="5801380"/>
            <a:ext cx="6858000" cy="523220"/>
          </a:xfrm>
          <a:prstGeom prst="rect">
            <a:avLst/>
          </a:prstGeom>
          <a:noFill/>
        </p:spPr>
        <p:txBody>
          <a:bodyPr wrap="square" rtlCol="0">
            <a:spAutoFit/>
          </a:bodyPr>
          <a:lstStyle/>
          <a:p>
            <a:r>
              <a:rPr lang="en-US" sz="2800" i="1" dirty="0" smtClean="0">
                <a:latin typeface="Garamond Premr Pro" pitchFamily="18" charset="0"/>
              </a:rPr>
              <a:t>*Can Be Combined as a Design/Build Firm</a:t>
            </a:r>
            <a:endParaRPr lang="en-US" sz="2800" i="1" dirty="0">
              <a:latin typeface="Garamond Premr Pro" pitchFamily="18"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West Village IPD Execution Guide</a:t>
            </a:r>
            <a:endParaRPr lang="en-US" sz="3200" b="1" dirty="0">
              <a:latin typeface="Trajan Pro" pitchFamily="18" charset="0"/>
            </a:endParaRPr>
          </a:p>
        </p:txBody>
      </p:sp>
      <p:sp>
        <p:nvSpPr>
          <p:cNvPr id="9" name="TextBox 8"/>
          <p:cNvSpPr txBox="1"/>
          <p:nvPr/>
        </p:nvSpPr>
        <p:spPr>
          <a:xfrm>
            <a:off x="18821400" y="990600"/>
            <a:ext cx="8077200" cy="4154984"/>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AIA C191</a:t>
            </a:r>
          </a:p>
          <a:p>
            <a:pPr lvl="1">
              <a:buFont typeface="Arial" pitchFamily="34" charset="0"/>
              <a:buChar char="•"/>
            </a:pPr>
            <a:r>
              <a:rPr lang="en-US" sz="3200" dirty="0" smtClean="0">
                <a:solidFill>
                  <a:schemeClr val="bg1">
                    <a:lumMod val="50000"/>
                  </a:schemeClr>
                </a:solidFill>
                <a:latin typeface="Garamond Premr Pro" pitchFamily="18" charset="0"/>
              </a:rPr>
              <a:t> </a:t>
            </a:r>
            <a:r>
              <a:rPr lang="en-US" sz="2800" dirty="0" smtClean="0">
                <a:solidFill>
                  <a:schemeClr val="bg1">
                    <a:lumMod val="50000"/>
                  </a:schemeClr>
                </a:solidFill>
                <a:latin typeface="Garamond Premr Pro" pitchFamily="18" charset="0"/>
              </a:rPr>
              <a:t>Basis for Execution Guide</a:t>
            </a:r>
          </a:p>
          <a:p>
            <a:pPr lvl="1">
              <a:buFont typeface="Arial" pitchFamily="34" charset="0"/>
              <a:buChar char="•"/>
            </a:pPr>
            <a:r>
              <a:rPr lang="en-US" sz="2800" dirty="0" smtClean="0">
                <a:solidFill>
                  <a:schemeClr val="bg1">
                    <a:lumMod val="50000"/>
                  </a:schemeClr>
                </a:solidFill>
                <a:latin typeface="Garamond Premr Pro" pitchFamily="18" charset="0"/>
              </a:rPr>
              <a:t> Amendments Allow Evolving Contract</a:t>
            </a:r>
          </a:p>
          <a:p>
            <a:pPr lvl="1">
              <a:buFont typeface="Arial" pitchFamily="34" charset="0"/>
              <a:buChar char="•"/>
            </a:pPr>
            <a:r>
              <a:rPr lang="en-US" sz="2800" dirty="0" smtClean="0">
                <a:solidFill>
                  <a:schemeClr val="bg1">
                    <a:lumMod val="50000"/>
                  </a:schemeClr>
                </a:solidFill>
                <a:latin typeface="Garamond Premr Pro" pitchFamily="18" charset="0"/>
              </a:rPr>
              <a:t> Target Value Cost Design</a:t>
            </a:r>
          </a:p>
          <a:p>
            <a:pPr lvl="1">
              <a:buFont typeface="Arial" pitchFamily="34" charset="0"/>
              <a:buChar char="•"/>
            </a:pPr>
            <a:r>
              <a:rPr lang="en-US" sz="2800" dirty="0" smtClean="0">
                <a:solidFill>
                  <a:schemeClr val="bg1">
                    <a:lumMod val="50000"/>
                  </a:schemeClr>
                </a:solidFill>
                <a:latin typeface="Garamond Premr Pro" pitchFamily="18" charset="0"/>
              </a:rPr>
              <a:t> Project Executive Team, Project Management Team</a:t>
            </a:r>
          </a:p>
          <a:p>
            <a:pPr lvl="1">
              <a:buFont typeface="Arial" pitchFamily="34" charset="0"/>
              <a:buChar char="•"/>
            </a:pPr>
            <a:r>
              <a:rPr lang="en-US" sz="2800" dirty="0" smtClean="0">
                <a:solidFill>
                  <a:schemeClr val="bg1">
                    <a:lumMod val="50000"/>
                  </a:schemeClr>
                </a:solidFill>
                <a:latin typeface="Garamond Premr Pro" pitchFamily="18" charset="0"/>
              </a:rPr>
              <a:t> Redefined Delivery Phasing</a:t>
            </a:r>
          </a:p>
          <a:p>
            <a:pPr lvl="1">
              <a:buFont typeface="Arial" pitchFamily="34" charset="0"/>
              <a:buChar char="•"/>
            </a:pPr>
            <a:r>
              <a:rPr lang="en-US" sz="2800" dirty="0" smtClean="0">
                <a:solidFill>
                  <a:schemeClr val="bg1">
                    <a:lumMod val="50000"/>
                  </a:schemeClr>
                </a:solidFill>
                <a:latin typeface="Garamond Premr Pro" pitchFamily="18" charset="0"/>
              </a:rPr>
              <a:t> Lean Core Members/Selection</a:t>
            </a:r>
          </a:p>
          <a:p>
            <a:pPr lvl="1">
              <a:buFont typeface="Arial" pitchFamily="34" charset="0"/>
              <a:buChar char="•"/>
            </a:pPr>
            <a:r>
              <a:rPr lang="en-US" sz="2800" dirty="0" smtClean="0">
                <a:latin typeface="Garamond Premr Pro" pitchFamily="18" charset="0"/>
              </a:rPr>
              <a:t> Design Clusters &amp; Strategies</a:t>
            </a:r>
            <a:endParaRPr lang="en-US" sz="3200" dirty="0" smtClean="0">
              <a:latin typeface="Garamond Premr Pro" pitchFamily="18" charset="0"/>
            </a:endParaRPr>
          </a:p>
          <a:p>
            <a:pPr lvl="1">
              <a:buFont typeface="Arial" pitchFamily="34" charset="0"/>
              <a:buChar char="•"/>
            </a:pPr>
            <a:endParaRPr lang="en-US" sz="3200" dirty="0">
              <a:latin typeface="Garamond Premr Pro" pitchFamily="18" charset="0"/>
            </a:endParaRPr>
          </a:p>
        </p:txBody>
      </p:sp>
      <p:sp>
        <p:nvSpPr>
          <p:cNvPr id="10" name="TextBox 9"/>
          <p:cNvSpPr txBox="1"/>
          <p:nvPr/>
        </p:nvSpPr>
        <p:spPr>
          <a:xfrm>
            <a:off x="11277600" y="762000"/>
            <a:ext cx="4876800" cy="523220"/>
          </a:xfrm>
          <a:prstGeom prst="rect">
            <a:avLst/>
          </a:prstGeom>
          <a:noFill/>
        </p:spPr>
        <p:txBody>
          <a:bodyPr wrap="square" rtlCol="0">
            <a:spAutoFit/>
          </a:bodyPr>
          <a:lstStyle/>
          <a:p>
            <a:pPr algn="ctr"/>
            <a:r>
              <a:rPr lang="en-US" sz="2800" b="1" dirty="0" smtClean="0">
                <a:latin typeface="Garamond Premr Pro" pitchFamily="18" charset="0"/>
              </a:rPr>
              <a:t>Design Clusters and Strategies</a:t>
            </a:r>
            <a:endParaRPr lang="en-US" sz="2800" b="1" dirty="0">
              <a:latin typeface="Garamond Premr Pro" pitchFamily="18" charset="0"/>
            </a:endParaRPr>
          </a:p>
        </p:txBody>
      </p:sp>
      <p:sp>
        <p:nvSpPr>
          <p:cNvPr id="11" name="TextBox 10"/>
          <p:cNvSpPr txBox="1"/>
          <p:nvPr/>
        </p:nvSpPr>
        <p:spPr>
          <a:xfrm>
            <a:off x="9677400" y="1331416"/>
            <a:ext cx="8001000" cy="3046988"/>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Structural Design Cluster</a:t>
            </a:r>
          </a:p>
          <a:p>
            <a:pPr>
              <a:buFont typeface="Arial" pitchFamily="34" charset="0"/>
              <a:buChar char="•"/>
            </a:pPr>
            <a:r>
              <a:rPr lang="en-US" sz="3200" dirty="0" smtClean="0">
                <a:latin typeface="Garamond Premr Pro" pitchFamily="18" charset="0"/>
              </a:rPr>
              <a:t> MEP Design Cluster</a:t>
            </a:r>
          </a:p>
          <a:p>
            <a:pPr>
              <a:buFont typeface="Arial" pitchFamily="34" charset="0"/>
              <a:buChar char="•"/>
            </a:pPr>
            <a:r>
              <a:rPr lang="en-US" sz="3200" dirty="0" smtClean="0">
                <a:latin typeface="Garamond Premr Pro" pitchFamily="18" charset="0"/>
              </a:rPr>
              <a:t> Façade Design Cluster</a:t>
            </a:r>
          </a:p>
          <a:p>
            <a:pPr>
              <a:buFont typeface="Arial" pitchFamily="34" charset="0"/>
              <a:buChar char="•"/>
            </a:pPr>
            <a:r>
              <a:rPr lang="en-US" sz="3200" dirty="0" smtClean="0">
                <a:latin typeface="Garamond Premr Pro" pitchFamily="18" charset="0"/>
              </a:rPr>
              <a:t> Kitchen/Food Service Design Cluster</a:t>
            </a:r>
          </a:p>
          <a:p>
            <a:pPr>
              <a:buFont typeface="Arial" pitchFamily="34" charset="0"/>
              <a:buChar char="•"/>
            </a:pPr>
            <a:r>
              <a:rPr lang="en-US" sz="3200" dirty="0" smtClean="0">
                <a:latin typeface="Garamond Premr Pro" pitchFamily="18" charset="0"/>
              </a:rPr>
              <a:t> Utility Plant Design Cluster</a:t>
            </a:r>
          </a:p>
          <a:p>
            <a:pPr>
              <a:buFont typeface="Arial" pitchFamily="34" charset="0"/>
              <a:buChar char="•"/>
            </a:pPr>
            <a:r>
              <a:rPr lang="en-US" sz="3200" dirty="0" smtClean="0">
                <a:latin typeface="Garamond Premr Pro" pitchFamily="18" charset="0"/>
              </a:rPr>
              <a:t> Site Plan and Safety Design Cluster</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a:t>
            </a:r>
            <a:r>
              <a:rPr lang="en-US" sz="2000" b="1" kern="1200" dirty="0" smtClean="0">
                <a:latin typeface="Trajan Pro" pitchFamily="18" charset="0"/>
              </a:rPr>
              <a:t>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Structural Strategy</a:t>
            </a:r>
            <a:endParaRPr lang="en-US" sz="3200" b="1" dirty="0">
              <a:latin typeface="Trajan Pro" pitchFamily="18" charset="0"/>
            </a:endParaRPr>
          </a:p>
        </p:txBody>
      </p:sp>
      <p:graphicFrame>
        <p:nvGraphicFramePr>
          <p:cNvPr id="14" name="Diagram 13"/>
          <p:cNvGraphicFramePr/>
          <p:nvPr/>
        </p:nvGraphicFramePr>
        <p:xfrm>
          <a:off x="21326475" y="762000"/>
          <a:ext cx="6029325" cy="451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9448800" y="990600"/>
            <a:ext cx="8686800" cy="5016758"/>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Original Design</a:t>
            </a:r>
          </a:p>
          <a:p>
            <a:pPr lvl="1">
              <a:buFont typeface="Arial" pitchFamily="34" charset="0"/>
              <a:buChar char="•"/>
            </a:pPr>
            <a:r>
              <a:rPr lang="en-US" sz="2800" dirty="0" smtClean="0">
                <a:latin typeface="Garamond Premr Pro" pitchFamily="18" charset="0"/>
              </a:rPr>
              <a:t> Originally all Steel Structure</a:t>
            </a:r>
          </a:p>
          <a:p>
            <a:pPr lvl="1">
              <a:buFont typeface="Arial" pitchFamily="34" charset="0"/>
              <a:buChar char="•"/>
            </a:pPr>
            <a:r>
              <a:rPr lang="en-US" sz="2800" dirty="0" smtClean="0">
                <a:latin typeface="Garamond Premr Pro" pitchFamily="18" charset="0"/>
              </a:rPr>
              <a:t> Barton Malow Suggests Concrete for North End and Steel for the South End to Begin Earlier</a:t>
            </a:r>
          </a:p>
          <a:p>
            <a:pPr>
              <a:buFont typeface="Arial" pitchFamily="34" charset="0"/>
              <a:buChar char="•"/>
            </a:pPr>
            <a:r>
              <a:rPr lang="en-US" sz="3200" dirty="0" smtClean="0">
                <a:latin typeface="Garamond Premr Pro" pitchFamily="18" charset="0"/>
              </a:rPr>
              <a:t> Opportunity for Resolution</a:t>
            </a:r>
          </a:p>
          <a:p>
            <a:pPr lvl="1">
              <a:buFont typeface="Arial" pitchFamily="34" charset="0"/>
              <a:buChar char="•"/>
            </a:pPr>
            <a:r>
              <a:rPr lang="en-US" sz="2800" dirty="0" smtClean="0">
                <a:latin typeface="Garamond Premr Pro" pitchFamily="18" charset="0"/>
              </a:rPr>
              <a:t> Expensive and Long Duration; Weather Impact</a:t>
            </a:r>
          </a:p>
          <a:p>
            <a:pPr lvl="1">
              <a:buFont typeface="Arial" pitchFamily="34" charset="0"/>
              <a:buChar char="•"/>
            </a:pPr>
            <a:r>
              <a:rPr lang="en-US" sz="2800" dirty="0" smtClean="0">
                <a:latin typeface="Garamond Premr Pro" pitchFamily="18" charset="0"/>
              </a:rPr>
              <a:t> Difficult Coordination Efforts</a:t>
            </a:r>
          </a:p>
          <a:p>
            <a:pPr>
              <a:buFont typeface="Arial" pitchFamily="34" charset="0"/>
              <a:buChar char="•"/>
            </a:pPr>
            <a:r>
              <a:rPr lang="en-US" sz="3200" dirty="0" smtClean="0">
                <a:latin typeface="Garamond Premr Pro" pitchFamily="18" charset="0"/>
              </a:rPr>
              <a:t> Integrated Solution</a:t>
            </a:r>
          </a:p>
          <a:p>
            <a:pPr lvl="1">
              <a:buFont typeface="Arial" pitchFamily="34" charset="0"/>
              <a:buChar char="•"/>
            </a:pPr>
            <a:r>
              <a:rPr lang="en-US" sz="2800" dirty="0" smtClean="0">
                <a:latin typeface="Garamond Premr Pro" pitchFamily="18" charset="0"/>
              </a:rPr>
              <a:t> IPD Will Allow for Steel Fabrication to Begin Earlier</a:t>
            </a:r>
          </a:p>
          <a:p>
            <a:pPr lvl="1">
              <a:buFont typeface="Arial" pitchFamily="34" charset="0"/>
              <a:buChar char="•"/>
            </a:pPr>
            <a:r>
              <a:rPr lang="en-US" sz="2800" dirty="0" smtClean="0">
                <a:latin typeface="Garamond Premr Pro" pitchFamily="18" charset="0"/>
              </a:rPr>
              <a:t> Design a Structural Steel System to Take Advantage of Construction Speed and Cost</a:t>
            </a:r>
          </a:p>
        </p:txBody>
      </p:sp>
      <p:sp>
        <p:nvSpPr>
          <p:cNvPr id="16" name="TextBox 15"/>
          <p:cNvSpPr txBox="1"/>
          <p:nvPr/>
        </p:nvSpPr>
        <p:spPr>
          <a:xfrm>
            <a:off x="18211800" y="457200"/>
            <a:ext cx="3657600" cy="5755422"/>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Goals</a:t>
            </a:r>
          </a:p>
          <a:p>
            <a:pPr lvl="1">
              <a:buFont typeface="Arial" pitchFamily="34" charset="0"/>
              <a:buChar char="•"/>
            </a:pPr>
            <a:r>
              <a:rPr lang="en-US" sz="2800" dirty="0" smtClean="0">
                <a:latin typeface="Garamond Premr Pro" pitchFamily="18" charset="0"/>
              </a:rPr>
              <a:t> Design and develop economical and efficient structural system</a:t>
            </a:r>
          </a:p>
          <a:p>
            <a:pPr lvl="1">
              <a:buFont typeface="Arial" pitchFamily="34" charset="0"/>
              <a:buChar char="•"/>
            </a:pPr>
            <a:r>
              <a:rPr lang="en-US" sz="2800" dirty="0" smtClean="0">
                <a:latin typeface="Garamond Premr Pro" pitchFamily="18" charset="0"/>
              </a:rPr>
              <a:t> Criteria for design will be based on project loads, initial costs, schedule impacts, coordination, safety, and impact on other building systems.</a:t>
            </a:r>
            <a:endParaRPr lang="en-US" sz="2800" dirty="0">
              <a:latin typeface="Garamond Premr Pro"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525000" y="427434"/>
            <a:ext cx="8382000" cy="3077766"/>
          </a:xfrm>
          <a:prstGeom prst="rect">
            <a:avLst/>
          </a:prstGeom>
          <a:noFill/>
          <a:ln>
            <a:solidFill>
              <a:schemeClr val="tx1"/>
            </a:solidFill>
          </a:ln>
        </p:spPr>
        <p:txBody>
          <a:bodyPr wrap="square" rtlCol="0">
            <a:spAutoFit/>
          </a:bodyPr>
          <a:lstStyle/>
          <a:p>
            <a:pPr algn="ctr"/>
            <a:r>
              <a:rPr lang="en-US" sz="4800" b="1" baseline="0" dirty="0" smtClean="0">
                <a:latin typeface="Trajan Pro" pitchFamily="18" charset="0"/>
              </a:rPr>
              <a:t>West Village Commons</a:t>
            </a:r>
          </a:p>
          <a:p>
            <a:pPr algn="ctr"/>
            <a:r>
              <a:rPr lang="en-US" sz="4800" b="1" dirty="0" smtClean="0">
                <a:latin typeface="Trajan Pro" pitchFamily="18" charset="0"/>
              </a:rPr>
              <a:t>Thesis Presentation</a:t>
            </a:r>
            <a:r>
              <a:rPr lang="en-US" sz="4800" b="1" baseline="0" dirty="0" smtClean="0">
                <a:latin typeface="Trajan Pro" pitchFamily="18" charset="0"/>
              </a:rPr>
              <a:t/>
            </a:r>
            <a:br>
              <a:rPr lang="en-US" sz="4800" b="1" baseline="0" dirty="0" smtClean="0">
                <a:latin typeface="Trajan Pro" pitchFamily="18" charset="0"/>
              </a:rPr>
            </a:br>
            <a:endParaRPr lang="en-US" sz="1400" b="1" baseline="0" dirty="0" smtClean="0">
              <a:latin typeface="Trajan Pro" pitchFamily="18" charset="0"/>
            </a:endParaRPr>
          </a:p>
          <a:p>
            <a:pPr algn="ctr"/>
            <a:r>
              <a:rPr lang="en-US" sz="2800" b="1" dirty="0" smtClean="0">
                <a:latin typeface="Trajan Pro" pitchFamily="18" charset="0"/>
              </a:rPr>
              <a:t>I</a:t>
            </a:r>
            <a:r>
              <a:rPr lang="en-US" sz="2800" b="1" i="0" baseline="0" dirty="0" smtClean="0">
                <a:latin typeface="Trajan Pro" pitchFamily="18" charset="0"/>
              </a:rPr>
              <a:t>ntegrated Project Solutions </a:t>
            </a:r>
          </a:p>
          <a:p>
            <a:pPr algn="ctr"/>
            <a:r>
              <a:rPr lang="en-US" sz="2800" b="1" i="0" baseline="0" dirty="0" smtClean="0">
                <a:latin typeface="Trajan Pro" pitchFamily="18" charset="0"/>
              </a:rPr>
              <a:t>to the</a:t>
            </a:r>
          </a:p>
          <a:p>
            <a:pPr algn="ctr"/>
            <a:r>
              <a:rPr lang="en-US" sz="2800" b="1" i="0" baseline="0" dirty="0" smtClean="0">
                <a:latin typeface="Trajan Pro" pitchFamily="18" charset="0"/>
              </a:rPr>
              <a:t>building Industry</a:t>
            </a:r>
            <a:endParaRPr lang="en-US" sz="2800" b="1" i="0" dirty="0">
              <a:latin typeface="Trajan Pro" pitchFamily="18" charset="0"/>
            </a:endParaRPr>
          </a:p>
        </p:txBody>
      </p:sp>
      <p:grpSp>
        <p:nvGrpSpPr>
          <p:cNvPr id="12" name="Group 11"/>
          <p:cNvGrpSpPr/>
          <p:nvPr/>
        </p:nvGrpSpPr>
        <p:grpSpPr>
          <a:xfrm>
            <a:off x="-152400" y="457200"/>
            <a:ext cx="9220200" cy="4975086"/>
            <a:chOff x="9144000" y="457200"/>
            <a:chExt cx="9220200" cy="4975086"/>
          </a:xfrm>
        </p:grpSpPr>
        <p:pic>
          <p:nvPicPr>
            <p:cNvPr id="3" name="Picture 3" descr="full-20earth2"/>
            <p:cNvPicPr>
              <a:picLocks noChangeAspect="1" noChangeArrowheads="1"/>
            </p:cNvPicPr>
            <p:nvPr/>
          </p:nvPicPr>
          <p:blipFill>
            <a:blip r:embed="rId2" cstate="print"/>
            <a:srcRect/>
            <a:stretch>
              <a:fillRect/>
            </a:stretch>
          </p:blipFill>
          <p:spPr bwMode="auto">
            <a:xfrm>
              <a:off x="12192000" y="1524000"/>
              <a:ext cx="2952750" cy="2952750"/>
            </a:xfrm>
            <a:prstGeom prst="rect">
              <a:avLst/>
            </a:prstGeom>
            <a:noFill/>
          </p:spPr>
        </p:pic>
        <p:sp>
          <p:nvSpPr>
            <p:cNvPr id="4" name="Text Box 5"/>
            <p:cNvSpPr txBox="1">
              <a:spLocks noChangeArrowheads="1"/>
            </p:cNvSpPr>
            <p:nvPr/>
          </p:nvSpPr>
          <p:spPr bwMode="auto">
            <a:xfrm>
              <a:off x="9906000" y="1676400"/>
              <a:ext cx="2209800" cy="707886"/>
            </a:xfrm>
            <a:prstGeom prst="rect">
              <a:avLst/>
            </a:prstGeom>
            <a:noFill/>
            <a:ln w="9525">
              <a:noFill/>
              <a:miter lim="800000"/>
              <a:headEnd/>
              <a:tailEnd/>
            </a:ln>
            <a:effectLst/>
          </p:spPr>
          <p:txBody>
            <a:bodyPr>
              <a:spAutoFit/>
            </a:bodyPr>
            <a:lstStyle/>
            <a:p>
              <a:pPr algn="ctr">
                <a:spcBef>
                  <a:spcPct val="50000"/>
                </a:spcBef>
              </a:pPr>
              <a:r>
                <a:rPr lang="en-US" sz="2000" u="none" dirty="0">
                  <a:latin typeface="Trajan Pro" pitchFamily="18" charset="0"/>
                </a:rPr>
                <a:t>Hostile Relations</a:t>
              </a:r>
            </a:p>
          </p:txBody>
        </p:sp>
        <p:sp>
          <p:nvSpPr>
            <p:cNvPr id="5" name="Text Box 6"/>
            <p:cNvSpPr txBox="1">
              <a:spLocks noChangeArrowheads="1"/>
            </p:cNvSpPr>
            <p:nvPr/>
          </p:nvSpPr>
          <p:spPr bwMode="auto">
            <a:xfrm>
              <a:off x="9220200" y="2743200"/>
              <a:ext cx="2590800" cy="707886"/>
            </a:xfrm>
            <a:prstGeom prst="rect">
              <a:avLst/>
            </a:prstGeom>
            <a:noFill/>
            <a:ln w="9525">
              <a:noFill/>
              <a:miter lim="800000"/>
              <a:headEnd/>
              <a:tailEnd/>
            </a:ln>
            <a:effectLst/>
          </p:spPr>
          <p:txBody>
            <a:bodyPr wrap="square">
              <a:spAutoFit/>
            </a:bodyPr>
            <a:lstStyle/>
            <a:p>
              <a:pPr algn="ctr">
                <a:spcBef>
                  <a:spcPct val="50000"/>
                </a:spcBef>
              </a:pPr>
              <a:r>
                <a:rPr lang="en-US" sz="2000" u="none" dirty="0">
                  <a:latin typeface="Trajan Pro" pitchFamily="18" charset="0"/>
                </a:rPr>
                <a:t>Little Collaboration</a:t>
              </a:r>
            </a:p>
          </p:txBody>
        </p:sp>
        <p:sp>
          <p:nvSpPr>
            <p:cNvPr id="6" name="Text Box 7"/>
            <p:cNvSpPr txBox="1">
              <a:spLocks noChangeArrowheads="1"/>
            </p:cNvSpPr>
            <p:nvPr/>
          </p:nvSpPr>
          <p:spPr bwMode="auto">
            <a:xfrm>
              <a:off x="9448800" y="4038600"/>
              <a:ext cx="2667000" cy="707886"/>
            </a:xfrm>
            <a:prstGeom prst="rect">
              <a:avLst/>
            </a:prstGeom>
            <a:noFill/>
            <a:ln w="9525">
              <a:noFill/>
              <a:miter lim="800000"/>
              <a:headEnd/>
              <a:tailEnd/>
            </a:ln>
            <a:effectLst/>
          </p:spPr>
          <p:txBody>
            <a:bodyPr wrap="square">
              <a:spAutoFit/>
            </a:bodyPr>
            <a:lstStyle/>
            <a:p>
              <a:pPr algn="ctr">
                <a:spcBef>
                  <a:spcPct val="50000"/>
                </a:spcBef>
              </a:pPr>
              <a:r>
                <a:rPr lang="en-US" sz="2000" u="none" dirty="0">
                  <a:latin typeface="Trajan Pro" pitchFamily="18" charset="0"/>
                </a:rPr>
                <a:t>Lengthy Schedules</a:t>
              </a:r>
            </a:p>
          </p:txBody>
        </p:sp>
        <p:sp>
          <p:nvSpPr>
            <p:cNvPr id="7" name="Text Box 8"/>
            <p:cNvSpPr txBox="1">
              <a:spLocks noChangeArrowheads="1"/>
            </p:cNvSpPr>
            <p:nvPr/>
          </p:nvSpPr>
          <p:spPr bwMode="auto">
            <a:xfrm>
              <a:off x="15621000" y="1578114"/>
              <a:ext cx="2209800" cy="707886"/>
            </a:xfrm>
            <a:prstGeom prst="rect">
              <a:avLst/>
            </a:prstGeom>
            <a:noFill/>
            <a:ln w="9525">
              <a:noFill/>
              <a:miter lim="800000"/>
              <a:headEnd/>
              <a:tailEnd/>
            </a:ln>
            <a:effectLst/>
          </p:spPr>
          <p:txBody>
            <a:bodyPr>
              <a:spAutoFit/>
            </a:bodyPr>
            <a:lstStyle/>
            <a:p>
              <a:pPr algn="ctr">
                <a:spcBef>
                  <a:spcPct val="50000"/>
                </a:spcBef>
              </a:pPr>
              <a:r>
                <a:rPr lang="en-US" sz="2000" u="none" dirty="0">
                  <a:latin typeface="Trajan Pro" pitchFamily="18" charset="0"/>
                </a:rPr>
                <a:t>Loss of Quality</a:t>
              </a:r>
            </a:p>
          </p:txBody>
        </p:sp>
        <p:sp>
          <p:nvSpPr>
            <p:cNvPr id="8" name="Text Box 9"/>
            <p:cNvSpPr txBox="1">
              <a:spLocks noChangeArrowheads="1"/>
            </p:cNvSpPr>
            <p:nvPr/>
          </p:nvSpPr>
          <p:spPr bwMode="auto">
            <a:xfrm>
              <a:off x="15316200" y="2743200"/>
              <a:ext cx="3048000" cy="707886"/>
            </a:xfrm>
            <a:prstGeom prst="rect">
              <a:avLst/>
            </a:prstGeom>
            <a:noFill/>
            <a:ln w="9525">
              <a:noFill/>
              <a:miter lim="800000"/>
              <a:headEnd/>
              <a:tailEnd/>
            </a:ln>
            <a:effectLst/>
          </p:spPr>
          <p:txBody>
            <a:bodyPr wrap="square">
              <a:spAutoFit/>
            </a:bodyPr>
            <a:lstStyle/>
            <a:p>
              <a:pPr algn="ctr">
                <a:spcBef>
                  <a:spcPct val="50000"/>
                </a:spcBef>
              </a:pPr>
              <a:r>
                <a:rPr lang="en-US" sz="2000" u="none" dirty="0">
                  <a:latin typeface="Trajan Pro" pitchFamily="18" charset="0"/>
                </a:rPr>
                <a:t>False Value Engineering</a:t>
              </a:r>
            </a:p>
          </p:txBody>
        </p:sp>
        <p:sp>
          <p:nvSpPr>
            <p:cNvPr id="9" name="Text Box 10"/>
            <p:cNvSpPr txBox="1">
              <a:spLocks noChangeArrowheads="1"/>
            </p:cNvSpPr>
            <p:nvPr/>
          </p:nvSpPr>
          <p:spPr bwMode="auto">
            <a:xfrm>
              <a:off x="15544800" y="4114800"/>
              <a:ext cx="2743200" cy="707886"/>
            </a:xfrm>
            <a:prstGeom prst="rect">
              <a:avLst/>
            </a:prstGeom>
            <a:noFill/>
            <a:ln w="9525">
              <a:noFill/>
              <a:miter lim="800000"/>
              <a:headEnd/>
              <a:tailEnd/>
            </a:ln>
            <a:effectLst/>
          </p:spPr>
          <p:txBody>
            <a:bodyPr wrap="square">
              <a:spAutoFit/>
            </a:bodyPr>
            <a:lstStyle/>
            <a:p>
              <a:pPr algn="ctr">
                <a:spcBef>
                  <a:spcPct val="50000"/>
                </a:spcBef>
              </a:pPr>
              <a:r>
                <a:rPr lang="en-US" sz="2000" u="none" dirty="0">
                  <a:latin typeface="Trajan Pro" pitchFamily="18" charset="0"/>
                </a:rPr>
                <a:t>Errors &amp; Omissions</a:t>
              </a:r>
            </a:p>
          </p:txBody>
        </p:sp>
        <p:sp>
          <p:nvSpPr>
            <p:cNvPr id="10" name="Text Box 11"/>
            <p:cNvSpPr txBox="1">
              <a:spLocks noChangeArrowheads="1"/>
            </p:cNvSpPr>
            <p:nvPr/>
          </p:nvSpPr>
          <p:spPr bwMode="auto">
            <a:xfrm>
              <a:off x="12420600" y="4724400"/>
              <a:ext cx="2743200" cy="707886"/>
            </a:xfrm>
            <a:prstGeom prst="rect">
              <a:avLst/>
            </a:prstGeom>
            <a:noFill/>
            <a:ln w="9525">
              <a:noFill/>
              <a:miter lim="800000"/>
              <a:headEnd/>
              <a:tailEnd/>
            </a:ln>
            <a:effectLst/>
          </p:spPr>
          <p:txBody>
            <a:bodyPr wrap="square">
              <a:spAutoFit/>
            </a:bodyPr>
            <a:lstStyle/>
            <a:p>
              <a:pPr algn="ctr">
                <a:spcBef>
                  <a:spcPct val="50000"/>
                </a:spcBef>
              </a:pPr>
              <a:r>
                <a:rPr lang="en-US" sz="2000" u="none" dirty="0">
                  <a:latin typeface="Trajan Pro" pitchFamily="18" charset="0"/>
                </a:rPr>
                <a:t>Claims and Litigation</a:t>
              </a:r>
            </a:p>
          </p:txBody>
        </p:sp>
        <p:sp>
          <p:nvSpPr>
            <p:cNvPr id="11" name="Text Box 4"/>
            <p:cNvSpPr txBox="1">
              <a:spLocks noChangeArrowheads="1"/>
            </p:cNvSpPr>
            <p:nvPr/>
          </p:nvSpPr>
          <p:spPr bwMode="auto">
            <a:xfrm>
              <a:off x="9144000" y="457200"/>
              <a:ext cx="9067800" cy="523220"/>
            </a:xfrm>
            <a:prstGeom prst="rect">
              <a:avLst/>
            </a:prstGeom>
            <a:noFill/>
            <a:ln w="9525">
              <a:noFill/>
              <a:miter lim="800000"/>
              <a:headEnd/>
              <a:tailEnd/>
            </a:ln>
            <a:effectLst/>
          </p:spPr>
          <p:txBody>
            <a:bodyPr wrap="square">
              <a:spAutoFit/>
            </a:bodyPr>
            <a:lstStyle/>
            <a:p>
              <a:pPr algn="ctr">
                <a:spcBef>
                  <a:spcPct val="50000"/>
                </a:spcBef>
              </a:pPr>
              <a:r>
                <a:rPr lang="en-US" sz="2800" b="1" u="none" dirty="0">
                  <a:latin typeface="Trajan Pro" pitchFamily="18" charset="0"/>
                </a:rPr>
                <a:t>Current Building Industry Environment</a:t>
              </a:r>
            </a:p>
          </p:txBody>
        </p:sp>
      </p:grpSp>
      <p:sp>
        <p:nvSpPr>
          <p:cNvPr id="13" name="TextBox 12"/>
          <p:cNvSpPr txBox="1"/>
          <p:nvPr/>
        </p:nvSpPr>
        <p:spPr>
          <a:xfrm>
            <a:off x="9220200" y="577334"/>
            <a:ext cx="9067800" cy="1200329"/>
          </a:xfrm>
          <a:prstGeom prst="rect">
            <a:avLst/>
          </a:prstGeom>
          <a:noFill/>
        </p:spPr>
        <p:txBody>
          <a:bodyPr wrap="square" rtlCol="0">
            <a:spAutoFit/>
          </a:bodyPr>
          <a:lstStyle/>
          <a:p>
            <a:pPr algn="ctr"/>
            <a:r>
              <a:rPr lang="en-US" sz="3600" dirty="0" smtClean="0">
                <a:latin typeface="Trajan Pro" pitchFamily="18" charset="0"/>
              </a:rPr>
              <a:t>Imagine – Getting the Building you wanted…</a:t>
            </a:r>
            <a:endParaRPr lang="en-US" sz="3600" dirty="0">
              <a:latin typeface="Trajan Pro" pitchFamily="18" charset="0"/>
            </a:endParaRPr>
          </a:p>
        </p:txBody>
      </p:sp>
      <p:sp>
        <p:nvSpPr>
          <p:cNvPr id="14" name="TextBox 13"/>
          <p:cNvSpPr txBox="1"/>
          <p:nvPr/>
        </p:nvSpPr>
        <p:spPr>
          <a:xfrm>
            <a:off x="9220200" y="2057400"/>
            <a:ext cx="9067800" cy="646331"/>
          </a:xfrm>
          <a:prstGeom prst="rect">
            <a:avLst/>
          </a:prstGeom>
          <a:noFill/>
        </p:spPr>
        <p:txBody>
          <a:bodyPr wrap="square" rtlCol="0">
            <a:spAutoFit/>
          </a:bodyPr>
          <a:lstStyle/>
          <a:p>
            <a:pPr algn="ctr"/>
            <a:r>
              <a:rPr lang="en-US" sz="3600" dirty="0" smtClean="0">
                <a:latin typeface="Trajan Pro" pitchFamily="18" charset="0"/>
              </a:rPr>
              <a:t>At the Price You Were Promised…</a:t>
            </a:r>
          </a:p>
        </p:txBody>
      </p:sp>
      <p:sp>
        <p:nvSpPr>
          <p:cNvPr id="15" name="TextBox 14"/>
          <p:cNvSpPr txBox="1"/>
          <p:nvPr/>
        </p:nvSpPr>
        <p:spPr>
          <a:xfrm>
            <a:off x="9220200" y="2935069"/>
            <a:ext cx="9067800" cy="646331"/>
          </a:xfrm>
          <a:prstGeom prst="rect">
            <a:avLst/>
          </a:prstGeom>
          <a:noFill/>
        </p:spPr>
        <p:txBody>
          <a:bodyPr wrap="square" rtlCol="0">
            <a:spAutoFit/>
          </a:bodyPr>
          <a:lstStyle/>
          <a:p>
            <a:pPr algn="ctr"/>
            <a:r>
              <a:rPr lang="en-US" sz="3600" dirty="0" smtClean="0">
                <a:latin typeface="Trajan Pro" pitchFamily="18" charset="0"/>
              </a:rPr>
              <a:t>On the Day You Were Promised…</a:t>
            </a:r>
          </a:p>
        </p:txBody>
      </p:sp>
      <p:sp>
        <p:nvSpPr>
          <p:cNvPr id="17" name="TextBox 16"/>
          <p:cNvSpPr txBox="1"/>
          <p:nvPr/>
        </p:nvSpPr>
        <p:spPr>
          <a:xfrm>
            <a:off x="9220200" y="3773269"/>
            <a:ext cx="9067800" cy="830997"/>
          </a:xfrm>
          <a:prstGeom prst="rect">
            <a:avLst/>
          </a:prstGeom>
          <a:noFill/>
        </p:spPr>
        <p:txBody>
          <a:bodyPr wrap="square" rtlCol="0">
            <a:spAutoFit/>
          </a:bodyPr>
          <a:lstStyle/>
          <a:p>
            <a:pPr algn="r"/>
            <a:r>
              <a:rPr lang="en-US" sz="2400" dirty="0" smtClean="0">
                <a:latin typeface="Trajan Pro" pitchFamily="18" charset="0"/>
              </a:rPr>
              <a:t>--John </a:t>
            </a:r>
            <a:r>
              <a:rPr lang="en-US" sz="2400" dirty="0" err="1" smtClean="0">
                <a:latin typeface="Trajan Pro" pitchFamily="18" charset="0"/>
              </a:rPr>
              <a:t>Tocci</a:t>
            </a:r>
            <a:r>
              <a:rPr lang="en-US" sz="2400" dirty="0" smtClean="0">
                <a:latin typeface="Trajan Pro" pitchFamily="18" charset="0"/>
              </a:rPr>
              <a:t>, </a:t>
            </a:r>
            <a:r>
              <a:rPr lang="en-US" sz="2400" dirty="0" err="1" smtClean="0">
                <a:latin typeface="Trajan Pro" pitchFamily="18" charset="0"/>
              </a:rPr>
              <a:t>Tocci</a:t>
            </a:r>
            <a:r>
              <a:rPr lang="en-US" sz="2400" dirty="0" smtClean="0">
                <a:latin typeface="Trajan Pro" pitchFamily="18" charset="0"/>
              </a:rPr>
              <a:t> Building Companies</a:t>
            </a:r>
          </a:p>
          <a:p>
            <a:pPr algn="r"/>
            <a:r>
              <a:rPr lang="en-US" sz="2400" dirty="0" smtClean="0">
                <a:latin typeface="Trajan Pro" pitchFamily="18" charset="0"/>
              </a:rPr>
              <a:t>AGC’s Webinar, </a:t>
            </a:r>
            <a:r>
              <a:rPr lang="en-US" sz="2400" i="1" dirty="0" smtClean="0">
                <a:latin typeface="Trajan Pro" pitchFamily="18" charset="0"/>
              </a:rPr>
              <a:t>In The Trenches</a:t>
            </a:r>
          </a:p>
        </p:txBody>
      </p:sp>
      <p:sp>
        <p:nvSpPr>
          <p:cNvPr id="19" name="TextBox 18"/>
          <p:cNvSpPr txBox="1"/>
          <p:nvPr/>
        </p:nvSpPr>
        <p:spPr>
          <a:xfrm>
            <a:off x="9525000" y="3733800"/>
            <a:ext cx="8610600" cy="1785104"/>
          </a:xfrm>
          <a:prstGeom prst="rect">
            <a:avLst/>
          </a:prstGeom>
          <a:noFill/>
        </p:spPr>
        <p:txBody>
          <a:bodyPr wrap="square" rtlCol="0">
            <a:spAutoFit/>
          </a:bodyPr>
          <a:lstStyle/>
          <a:p>
            <a:pPr algn="ctr">
              <a:spcBef>
                <a:spcPct val="50000"/>
              </a:spcBef>
            </a:pPr>
            <a:r>
              <a:rPr lang="en-US" sz="2800" i="1" u="none" dirty="0" smtClean="0"/>
              <a:t>“People Seek Change, but Do Not Want to Be Changed”</a:t>
            </a:r>
          </a:p>
          <a:p>
            <a:pPr algn="ctr">
              <a:spcBef>
                <a:spcPct val="50000"/>
              </a:spcBef>
            </a:pPr>
            <a:r>
              <a:rPr lang="en-US" sz="2800" i="1" u="none" dirty="0" smtClean="0"/>
              <a:t>-Peter Senge, </a:t>
            </a:r>
            <a:r>
              <a:rPr lang="en-US" sz="2800" i="1" dirty="0" smtClean="0"/>
              <a:t>The Fifth Discipline</a:t>
            </a:r>
          </a:p>
          <a:p>
            <a:endParaRPr lang="en-US" sz="4000" dirty="0">
              <a:latin typeface="Garamond" pitchFamily="18" charset="0"/>
            </a:endParaRPr>
          </a:p>
        </p:txBody>
      </p:sp>
      <p:pic>
        <p:nvPicPr>
          <p:cNvPr id="21" name="Picture 2" descr="T:\Final Design Rendering.bmp"/>
          <p:cNvPicPr>
            <a:picLocks noChangeAspect="1" noChangeArrowheads="1"/>
          </p:cNvPicPr>
          <p:nvPr/>
        </p:nvPicPr>
        <p:blipFill>
          <a:blip r:embed="rId3" cstate="print"/>
          <a:srcRect/>
          <a:stretch>
            <a:fillRect/>
          </a:stretch>
        </p:blipFill>
        <p:spPr bwMode="auto">
          <a:xfrm>
            <a:off x="18669000" y="355978"/>
            <a:ext cx="8382000" cy="5579685"/>
          </a:xfrm>
          <a:prstGeom prst="rect">
            <a:avLst/>
          </a:prstGeom>
          <a:noFill/>
          <a:ln w="25400">
            <a:solidFill>
              <a:schemeClr val="tx1"/>
            </a:solidFill>
          </a:ln>
          <a:scene3d>
            <a:camera prst="orthographicFront"/>
            <a:lightRig rig="threePt" dir="t"/>
          </a:scene3d>
          <a:sp3d>
            <a:bevelT w="114300" h="114300"/>
          </a:sp3d>
        </p:spPr>
      </p:pic>
      <p:sp>
        <p:nvSpPr>
          <p:cNvPr id="20" name="TextBox 19"/>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latin typeface="Trajan Pro" pitchFamily="18" charset="0"/>
              </a:rPr>
              <a:t>Building Industry</a:t>
            </a:r>
          </a:p>
          <a:p>
            <a:pPr lvl="0">
              <a:lnSpc>
                <a:spcPct val="100000"/>
              </a:lnSpc>
            </a:pPr>
            <a:r>
              <a:rPr lang="en-US" sz="2800" b="1" kern="1200" dirty="0" smtClean="0">
                <a:latin typeface="Trajan Pro" pitchFamily="18" charset="0"/>
              </a:rPr>
              <a:t>Project Introduction </a:t>
            </a:r>
          </a:p>
          <a:p>
            <a:pPr lvl="0">
              <a:lnSpc>
                <a:spcPct val="100000"/>
              </a:lnSpc>
            </a:pPr>
            <a:r>
              <a:rPr lang="en-US" sz="2800" b="1" kern="1200" dirty="0" smtClean="0">
                <a:latin typeface="Trajan Pro" pitchFamily="18" charset="0"/>
              </a:rPr>
              <a:t>Integrated Project Delivery</a:t>
            </a:r>
          </a:p>
          <a:p>
            <a:pPr lvl="1">
              <a:buFont typeface="Arial" pitchFamily="34" charset="0"/>
              <a:buChar char="•"/>
            </a:pPr>
            <a:r>
              <a:rPr lang="en-US" sz="2400" b="1" dirty="0" smtClean="0">
                <a:latin typeface="Trajan Pro" pitchFamily="18" charset="0"/>
              </a:rPr>
              <a:t> </a:t>
            </a:r>
            <a:r>
              <a:rPr lang="en-US" sz="2000" b="1" dirty="0" smtClean="0">
                <a:latin typeface="Trajan Pro" pitchFamily="18" charset="0"/>
              </a:rPr>
              <a:t>Introduction</a:t>
            </a:r>
          </a:p>
          <a:p>
            <a:pPr lvl="1">
              <a:buFont typeface="Arial" pitchFamily="34" charset="0"/>
              <a:buChar char="•"/>
            </a:pPr>
            <a:r>
              <a:rPr lang="en-US" sz="2000" b="1" kern="1200" dirty="0" smtClean="0">
                <a:latin typeface="Trajan Pro" pitchFamily="18" charset="0"/>
              </a:rPr>
              <a:t> West Village Commons IPD Guide </a:t>
            </a:r>
          </a:p>
          <a:p>
            <a:pPr lvl="0">
              <a:lnSpc>
                <a:spcPct val="100000"/>
              </a:lnSpc>
            </a:pPr>
            <a:r>
              <a:rPr lang="en-US" sz="2800" b="1" kern="1200" dirty="0" smtClean="0">
                <a:latin typeface="Trajan Pro" pitchFamily="18" charset="0"/>
              </a:rPr>
              <a:t>Structural Strategy</a:t>
            </a:r>
          </a:p>
          <a:p>
            <a:pPr lvl="1">
              <a:buFont typeface="Arial" pitchFamily="34" charset="0"/>
              <a:buChar char="•"/>
            </a:pPr>
            <a:r>
              <a:rPr lang="en-US" sz="2000" b="1" kern="1200" dirty="0" smtClean="0">
                <a:latin typeface="Trajan Pro" pitchFamily="18" charset="0"/>
              </a:rPr>
              <a:t> Reason for Two Systems</a:t>
            </a:r>
          </a:p>
          <a:p>
            <a:pPr lvl="1">
              <a:buFont typeface="Arial" pitchFamily="34" charset="0"/>
              <a:buChar char="•"/>
            </a:pPr>
            <a:r>
              <a:rPr lang="en-US" sz="2000" b="1" dirty="0" smtClean="0">
                <a:latin typeface="Trajan Pro" pitchFamily="18" charset="0"/>
              </a:rPr>
              <a:t> Redesign</a:t>
            </a:r>
          </a:p>
          <a:p>
            <a:pPr lvl="1">
              <a:buFont typeface="Arial" pitchFamily="34" charset="0"/>
              <a:buChar char="•"/>
            </a:pPr>
            <a:r>
              <a:rPr lang="en-US" sz="2000" b="1" dirty="0" smtClean="0">
                <a:latin typeface="Trajan Pro" pitchFamily="18" charset="0"/>
              </a:rPr>
              <a:t> Cost, Duration </a:t>
            </a:r>
            <a:endParaRPr lang="en-US" sz="2000" b="1" kern="1200" dirty="0" smtClean="0">
              <a:latin typeface="Trajan Pro" pitchFamily="18" charset="0"/>
            </a:endParaRPr>
          </a:p>
          <a:p>
            <a:pPr lvl="0">
              <a:lnSpc>
                <a:spcPct val="100000"/>
              </a:lnSpc>
            </a:pPr>
            <a:r>
              <a:rPr lang="en-US" sz="2800" b="1" kern="1200" dirty="0" smtClean="0">
                <a:latin typeface="Trajan Pro" pitchFamily="18" charset="0"/>
              </a:rPr>
              <a:t>Energy Strategy</a:t>
            </a:r>
          </a:p>
          <a:p>
            <a:pPr lvl="1">
              <a:buFont typeface="Arial" pitchFamily="34" charset="0"/>
              <a:buChar char="•"/>
            </a:pPr>
            <a:r>
              <a:rPr lang="en-US" sz="2400" b="1" dirty="0" smtClean="0">
                <a:latin typeface="Trajan Pro" pitchFamily="18" charset="0"/>
              </a:rPr>
              <a:t> </a:t>
            </a:r>
            <a:r>
              <a:rPr lang="en-US" sz="2000" b="1" dirty="0" smtClean="0">
                <a:latin typeface="Trajan Pro" pitchFamily="18" charset="0"/>
              </a:rPr>
              <a:t>Central Utility Plant</a:t>
            </a:r>
            <a:endParaRPr lang="en-US" sz="2000" b="1" kern="1200" dirty="0" smtClean="0">
              <a:latin typeface="Trajan Pro" pitchFamily="18" charset="0"/>
            </a:endParaRPr>
          </a:p>
          <a:p>
            <a:r>
              <a:rPr lang="en-US" sz="2800" b="1" dirty="0" smtClean="0">
                <a:latin typeface="Trajan Pro" pitchFamily="18" charset="0"/>
              </a:rPr>
              <a:t>Façade Strategy</a:t>
            </a:r>
          </a:p>
          <a:p>
            <a:pPr lvl="1">
              <a:buFont typeface="Arial" pitchFamily="34" charset="0"/>
              <a:buChar char="•"/>
            </a:pPr>
            <a:r>
              <a:rPr lang="en-US" sz="2000" b="1" dirty="0" smtClean="0">
                <a:latin typeface="Trajan Pro" pitchFamily="18" charset="0"/>
              </a:rPr>
              <a:t> Early Involvement</a:t>
            </a:r>
          </a:p>
          <a:p>
            <a:pPr lvl="1">
              <a:buFont typeface="Arial" pitchFamily="34" charset="0"/>
              <a:buChar char="•"/>
            </a:pPr>
            <a:r>
              <a:rPr lang="en-US" sz="2000" b="1" dirty="0" smtClean="0">
                <a:latin typeface="Trajan Pro" pitchFamily="18" charset="0"/>
              </a:rPr>
              <a:t> Layout, Duration, Phasing, Cost, </a:t>
            </a:r>
          </a:p>
          <a:p>
            <a:pPr>
              <a:lnSpc>
                <a:spcPct val="100000"/>
              </a:lnSpc>
            </a:pPr>
            <a:r>
              <a:rPr lang="en-US" sz="2800" b="1" kern="1200" dirty="0" smtClean="0">
                <a:latin typeface="Trajan Pro" pitchFamily="18" charset="0"/>
              </a:rPr>
              <a:t>Conclusion</a:t>
            </a:r>
          </a:p>
          <a:p>
            <a:pPr>
              <a:lnSpc>
                <a:spcPct val="100000"/>
              </a:lnSpc>
            </a:pPr>
            <a:r>
              <a:rPr lang="en-US" sz="2800" b="1" kern="1200" dirty="0" smtClean="0">
                <a:latin typeface="Trajan Pro" pitchFamily="18" charset="0"/>
              </a:rPr>
              <a:t>Acknowledgements </a:t>
            </a:r>
            <a:endParaRPr lang="en-US" sz="2800" b="1" dirty="0">
              <a:latin typeface="Trajan Pro"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childTnLst>
                          </p:cTn>
                        </p:par>
                        <p:par>
                          <p:cTn id="20" fill="hold">
                            <p:stCondLst>
                              <p:cond delay="4000"/>
                            </p:stCondLst>
                            <p:childTnLst>
                              <p:par>
                                <p:cTn id="21" presetID="63" presetClass="path" presetSubtype="0" accel="50000" decel="50000" fill="hold" grpId="1" nodeType="afterEffect">
                                  <p:stCondLst>
                                    <p:cond delay="1000"/>
                                  </p:stCondLst>
                                  <p:childTnLst>
                                    <p:animMotion origin="layout" path="M 1.11111E-6 7.40741E-7 L 0.33194 -0.00509 " pathEditMode="relative" rAng="0" ptsTypes="AA">
                                      <p:cBhvr>
                                        <p:cTn id="22" dur="1000" fill="hold"/>
                                        <p:tgtEl>
                                          <p:spTgt spid="13"/>
                                        </p:tgtEl>
                                        <p:attrNameLst>
                                          <p:attrName>ppt_x</p:attrName>
                                          <p:attrName>ppt_y</p:attrName>
                                        </p:attrNameLst>
                                      </p:cBhvr>
                                      <p:rCtr x="166" y="-3"/>
                                    </p:animMotion>
                                  </p:childTnLst>
                                </p:cTn>
                              </p:par>
                              <p:par>
                                <p:cTn id="23" presetID="63" presetClass="path" presetSubtype="0" accel="50000" decel="50000" fill="hold" grpId="1" nodeType="withEffect">
                                  <p:stCondLst>
                                    <p:cond delay="1000"/>
                                  </p:stCondLst>
                                  <p:childTnLst>
                                    <p:animMotion origin="layout" path="M 1.11111E-6 -7.40741E-7 L 0.32917 -0.00255 " pathEditMode="relative" rAng="0" ptsTypes="AA">
                                      <p:cBhvr>
                                        <p:cTn id="24" dur="1000" fill="hold"/>
                                        <p:tgtEl>
                                          <p:spTgt spid="14"/>
                                        </p:tgtEl>
                                        <p:attrNameLst>
                                          <p:attrName>ppt_x</p:attrName>
                                          <p:attrName>ppt_y</p:attrName>
                                        </p:attrNameLst>
                                      </p:cBhvr>
                                      <p:rCtr x="165" y="-1"/>
                                    </p:animMotion>
                                  </p:childTnLst>
                                </p:cTn>
                              </p:par>
                              <p:par>
                                <p:cTn id="25" presetID="63" presetClass="path" presetSubtype="0" accel="50000" decel="50000" fill="hold" grpId="1" nodeType="withEffect">
                                  <p:stCondLst>
                                    <p:cond delay="1000"/>
                                  </p:stCondLst>
                                  <p:childTnLst>
                                    <p:animMotion origin="layout" path="M 1.11111E-6 0 L 0.33194 0.00278 " pathEditMode="relative" rAng="0" ptsTypes="AA">
                                      <p:cBhvr>
                                        <p:cTn id="26" dur="1000" fill="hold"/>
                                        <p:tgtEl>
                                          <p:spTgt spid="15"/>
                                        </p:tgtEl>
                                        <p:attrNameLst>
                                          <p:attrName>ppt_x</p:attrName>
                                          <p:attrName>ppt_y</p:attrName>
                                        </p:attrNameLst>
                                      </p:cBhvr>
                                      <p:rCtr x="166" y="1"/>
                                    </p:animMotion>
                                  </p:childTnLst>
                                </p:cTn>
                              </p:par>
                              <p:par>
                                <p:cTn id="27" presetID="63" presetClass="path" presetSubtype="0" accel="50000" decel="50000" fill="hold" grpId="1" nodeType="withEffect">
                                  <p:stCondLst>
                                    <p:cond delay="1000"/>
                                  </p:stCondLst>
                                  <p:childTnLst>
                                    <p:animMotion origin="layout" path="M 1.11111E-6 1.85185E-6 L 0.32917 0.00046 " pathEditMode="relative" rAng="0" ptsTypes="AA">
                                      <p:cBhvr>
                                        <p:cTn id="28" dur="1000" fill="hold"/>
                                        <p:tgtEl>
                                          <p:spTgt spid="17"/>
                                        </p:tgtEl>
                                        <p:attrNameLst>
                                          <p:attrName>ppt_x</p:attrName>
                                          <p:attrName>ppt_y</p:attrName>
                                        </p:attrNameLst>
                                      </p:cBhvr>
                                      <p:rCtr x="165" y="0"/>
                                    </p:animMotion>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2" nodeType="clickEffect">
                                  <p:stCondLst>
                                    <p:cond delay="0"/>
                                  </p:stCondLst>
                                  <p:childTnLst>
                                    <p:animEffect transition="out" filter="fade">
                                      <p:cBhvr>
                                        <p:cTn id="32" dur="1000"/>
                                        <p:tgtEl>
                                          <p:spTgt spid="13"/>
                                        </p:tgtEl>
                                      </p:cBhvr>
                                    </p:animEffect>
                                    <p:set>
                                      <p:cBhvr>
                                        <p:cTn id="33" dur="1" fill="hold">
                                          <p:stCondLst>
                                            <p:cond delay="999"/>
                                          </p:stCondLst>
                                        </p:cTn>
                                        <p:tgtEl>
                                          <p:spTgt spid="13"/>
                                        </p:tgtEl>
                                        <p:attrNameLst>
                                          <p:attrName>style.visibility</p:attrName>
                                        </p:attrNameLst>
                                      </p:cBhvr>
                                      <p:to>
                                        <p:strVal val="hidden"/>
                                      </p:to>
                                    </p:set>
                                  </p:childTnLst>
                                </p:cTn>
                              </p:par>
                              <p:par>
                                <p:cTn id="34" presetID="10" presetClass="exit" presetSubtype="0" fill="hold" grpId="2" nodeType="withEffect">
                                  <p:stCondLst>
                                    <p:cond delay="0"/>
                                  </p:stCondLst>
                                  <p:childTnLst>
                                    <p:animEffect transition="out" filter="fade">
                                      <p:cBhvr>
                                        <p:cTn id="35" dur="1000"/>
                                        <p:tgtEl>
                                          <p:spTgt spid="14"/>
                                        </p:tgtEl>
                                      </p:cBhvr>
                                    </p:animEffect>
                                    <p:set>
                                      <p:cBhvr>
                                        <p:cTn id="36" dur="1" fill="hold">
                                          <p:stCondLst>
                                            <p:cond delay="999"/>
                                          </p:stCondLst>
                                        </p:cTn>
                                        <p:tgtEl>
                                          <p:spTgt spid="14"/>
                                        </p:tgtEl>
                                        <p:attrNameLst>
                                          <p:attrName>style.visibility</p:attrName>
                                        </p:attrNameLst>
                                      </p:cBhvr>
                                      <p:to>
                                        <p:strVal val="hidden"/>
                                      </p:to>
                                    </p:set>
                                  </p:childTnLst>
                                </p:cTn>
                              </p:par>
                              <p:par>
                                <p:cTn id="37" presetID="10" presetClass="exit" presetSubtype="0" fill="hold" grpId="2" nodeType="withEffect">
                                  <p:stCondLst>
                                    <p:cond delay="0"/>
                                  </p:stCondLst>
                                  <p:childTnLst>
                                    <p:animEffect transition="out" filter="fade">
                                      <p:cBhvr>
                                        <p:cTn id="38" dur="1000"/>
                                        <p:tgtEl>
                                          <p:spTgt spid="15"/>
                                        </p:tgtEl>
                                      </p:cBhvr>
                                    </p:animEffect>
                                    <p:set>
                                      <p:cBhvr>
                                        <p:cTn id="39" dur="1" fill="hold">
                                          <p:stCondLst>
                                            <p:cond delay="999"/>
                                          </p:stCondLst>
                                        </p:cTn>
                                        <p:tgtEl>
                                          <p:spTgt spid="15"/>
                                        </p:tgtEl>
                                        <p:attrNameLst>
                                          <p:attrName>style.visibility</p:attrName>
                                        </p:attrNameLst>
                                      </p:cBhvr>
                                      <p:to>
                                        <p:strVal val="hidden"/>
                                      </p:to>
                                    </p:set>
                                  </p:childTnLst>
                                </p:cTn>
                              </p:par>
                              <p:par>
                                <p:cTn id="40" presetID="10" presetClass="exit" presetSubtype="0" fill="hold" grpId="2" nodeType="withEffect">
                                  <p:stCondLst>
                                    <p:cond delay="0"/>
                                  </p:stCondLst>
                                  <p:childTnLst>
                                    <p:animEffect transition="out" filter="fade">
                                      <p:cBhvr>
                                        <p:cTn id="41" dur="1000"/>
                                        <p:tgtEl>
                                          <p:spTgt spid="17"/>
                                        </p:tgtEl>
                                      </p:cBhvr>
                                    </p:animEffect>
                                    <p:set>
                                      <p:cBhvr>
                                        <p:cTn id="42" dur="1" fill="hold">
                                          <p:stCondLst>
                                            <p:cond delay="999"/>
                                          </p:stCondLst>
                                        </p:cTn>
                                        <p:tgtEl>
                                          <p:spTgt spid="1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00"/>
                                        <p:tgtEl>
                                          <p:spTgt spid="12"/>
                                        </p:tgtEl>
                                      </p:cBhvr>
                                    </p:animEffect>
                                    <p:set>
                                      <p:cBhvr>
                                        <p:cTn id="45" dur="1" fill="hold">
                                          <p:stCondLst>
                                            <p:cond delay="999"/>
                                          </p:stCondLst>
                                        </p:cTn>
                                        <p:tgtEl>
                                          <p:spTgt spid="12"/>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p:bldP spid="13" grpId="1"/>
      <p:bldP spid="13" grpId="2"/>
      <p:bldP spid="14" grpId="0"/>
      <p:bldP spid="14" grpId="1"/>
      <p:bldP spid="14" grpId="2"/>
      <p:bldP spid="15" grpId="0"/>
      <p:bldP spid="15" grpId="1"/>
      <p:bldP spid="15" grpId="2"/>
      <p:bldP spid="17" grpId="0"/>
      <p:bldP spid="17" grpId="1"/>
      <p:bldP spid="17" grpId="2"/>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Structural Strategy</a:t>
            </a:r>
            <a:endParaRPr lang="en-US" sz="3200" b="1" dirty="0">
              <a:latin typeface="Trajan Pro" pitchFamily="18" charset="0"/>
            </a:endParaRPr>
          </a:p>
        </p:txBody>
      </p:sp>
      <p:pic>
        <p:nvPicPr>
          <p:cNvPr id="9" name="Picture 8"/>
          <p:cNvPicPr/>
          <p:nvPr/>
        </p:nvPicPr>
        <p:blipFill>
          <a:blip r:embed="rId2" cstate="print"/>
          <a:srcRect/>
          <a:stretch>
            <a:fillRect/>
          </a:stretch>
        </p:blipFill>
        <p:spPr bwMode="auto">
          <a:xfrm rot="5400000">
            <a:off x="18192444" y="781357"/>
            <a:ext cx="5181602" cy="4380890"/>
          </a:xfrm>
          <a:prstGeom prst="rect">
            <a:avLst/>
          </a:prstGeom>
          <a:noFill/>
          <a:ln w="25400">
            <a:solidFill>
              <a:schemeClr val="tx1"/>
            </a:solidFill>
            <a:miter lim="800000"/>
            <a:headEnd/>
            <a:tailEnd/>
          </a:ln>
        </p:spPr>
      </p:pic>
      <p:pic>
        <p:nvPicPr>
          <p:cNvPr id="10" name="Picture 9"/>
          <p:cNvPicPr/>
          <p:nvPr/>
        </p:nvPicPr>
        <p:blipFill>
          <a:blip r:embed="rId3" cstate="print"/>
          <a:srcRect l="17308" t="21600" r="56891" b="12800"/>
          <a:stretch>
            <a:fillRect/>
          </a:stretch>
        </p:blipFill>
        <p:spPr bwMode="auto">
          <a:xfrm>
            <a:off x="23317200" y="381000"/>
            <a:ext cx="3905250" cy="3643504"/>
          </a:xfrm>
          <a:prstGeom prst="rect">
            <a:avLst/>
          </a:prstGeom>
          <a:noFill/>
          <a:ln w="25400">
            <a:solidFill>
              <a:schemeClr val="tx1"/>
            </a:solidFill>
            <a:miter lim="800000"/>
            <a:headEnd/>
            <a:tailEnd/>
          </a:ln>
        </p:spPr>
      </p:pic>
      <p:sp>
        <p:nvSpPr>
          <p:cNvPr id="11" name="TextBox 10"/>
          <p:cNvSpPr txBox="1"/>
          <p:nvPr/>
        </p:nvSpPr>
        <p:spPr>
          <a:xfrm>
            <a:off x="23317200" y="4419600"/>
            <a:ext cx="3810000" cy="1384995"/>
          </a:xfrm>
          <a:prstGeom prst="rect">
            <a:avLst/>
          </a:prstGeom>
          <a:noFill/>
          <a:ln w="25400">
            <a:solidFill>
              <a:schemeClr val="tx1"/>
            </a:solidFill>
          </a:ln>
        </p:spPr>
        <p:txBody>
          <a:bodyPr wrap="square" rtlCol="0">
            <a:spAutoFit/>
          </a:bodyPr>
          <a:lstStyle/>
          <a:p>
            <a:r>
              <a:rPr lang="en-US" sz="2800" dirty="0" smtClean="0">
                <a:latin typeface="Garamond Premr Pro" pitchFamily="18" charset="0"/>
              </a:rPr>
              <a:t>27’ x 33’ Bay Size</a:t>
            </a:r>
          </a:p>
          <a:p>
            <a:r>
              <a:rPr lang="en-US" sz="2800" dirty="0" smtClean="0">
                <a:latin typeface="Garamond Premr Pro" pitchFamily="18" charset="0"/>
              </a:rPr>
              <a:t>4 Beams Spaced 6’ – 6”</a:t>
            </a:r>
          </a:p>
          <a:p>
            <a:r>
              <a:rPr lang="en-US" sz="2800" dirty="0" smtClean="0">
                <a:latin typeface="Garamond Premr Pro" pitchFamily="18" charset="0"/>
              </a:rPr>
              <a:t>Columns Splice – 31’</a:t>
            </a:r>
            <a:endParaRPr lang="en-US" sz="2800" dirty="0">
              <a:latin typeface="Garamond Premr Pro" pitchFamily="18" charset="0"/>
            </a:endParaRPr>
          </a:p>
        </p:txBody>
      </p:sp>
      <p:sp>
        <p:nvSpPr>
          <p:cNvPr id="8193" name="Oval 1"/>
          <p:cNvSpPr>
            <a:spLocks noChangeArrowheads="1"/>
          </p:cNvSpPr>
          <p:nvPr/>
        </p:nvSpPr>
        <p:spPr bwMode="auto">
          <a:xfrm>
            <a:off x="19964400" y="457200"/>
            <a:ext cx="924128" cy="9652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4000" b="0" i="0" u="none" strike="noStrike" cap="none" normalizeH="0" baseline="0" smtClean="0">
                <a:ln>
                  <a:noFill/>
                </a:ln>
                <a:solidFill>
                  <a:schemeClr val="tx1"/>
                </a:solidFill>
                <a:effectLst/>
                <a:latin typeface="Calibri" pitchFamily="34" charset="0"/>
              </a:rPr>
              <a:t>G</a:t>
            </a:r>
            <a:endParaRPr kumimoji="0" lang="en-US" sz="4000" b="0" i="0" u="none" strike="noStrike" cap="none" normalizeH="0" baseline="0" smtClean="0">
              <a:ln>
                <a:noFill/>
              </a:ln>
              <a:solidFill>
                <a:schemeClr val="tx1"/>
              </a:solidFill>
              <a:effectLst/>
              <a:latin typeface="Arial" pitchFamily="34" charset="0"/>
            </a:endParaRPr>
          </a:p>
        </p:txBody>
      </p:sp>
      <p:sp>
        <p:nvSpPr>
          <p:cNvPr id="8194" name="Oval 2"/>
          <p:cNvSpPr>
            <a:spLocks noChangeArrowheads="1"/>
          </p:cNvSpPr>
          <p:nvPr/>
        </p:nvSpPr>
        <p:spPr bwMode="auto">
          <a:xfrm>
            <a:off x="18669000" y="4495800"/>
            <a:ext cx="924128" cy="9652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4000" b="0" i="0" u="none" strike="noStrike" cap="none" normalizeH="0" baseline="0" smtClean="0">
                <a:ln>
                  <a:noFill/>
                </a:ln>
                <a:solidFill>
                  <a:schemeClr val="tx1"/>
                </a:solidFill>
                <a:effectLst/>
                <a:latin typeface="Calibri" pitchFamily="34" charset="0"/>
              </a:rPr>
              <a:t>5</a:t>
            </a:r>
            <a:endParaRPr kumimoji="0" lang="en-US" sz="4000" b="0" i="0" u="none" strike="noStrike" cap="none" normalizeH="0" baseline="0" smtClean="0">
              <a:ln>
                <a:noFill/>
              </a:ln>
              <a:solidFill>
                <a:schemeClr val="tx1"/>
              </a:solidFill>
              <a:effectLst/>
              <a:latin typeface="Arial" pitchFamily="34" charset="0"/>
            </a:endParaRPr>
          </a:p>
        </p:txBody>
      </p:sp>
      <p:sp>
        <p:nvSpPr>
          <p:cNvPr id="8195" name="Oval 3"/>
          <p:cNvSpPr>
            <a:spLocks noChangeArrowheads="1"/>
          </p:cNvSpPr>
          <p:nvPr/>
        </p:nvSpPr>
        <p:spPr bwMode="auto">
          <a:xfrm>
            <a:off x="18669000" y="2133600"/>
            <a:ext cx="924128" cy="9652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4000" b="0" i="0" u="none" strike="noStrike" cap="none" normalizeH="0" baseline="0" smtClean="0">
                <a:ln>
                  <a:noFill/>
                </a:ln>
                <a:solidFill>
                  <a:schemeClr val="tx1"/>
                </a:solidFill>
                <a:effectLst/>
                <a:latin typeface="Calibri" pitchFamily="34" charset="0"/>
              </a:rPr>
              <a:t>4</a:t>
            </a:r>
            <a:endParaRPr kumimoji="0" lang="en-US" sz="4000" b="0" i="0" u="none" strike="noStrike" cap="none" normalizeH="0" baseline="0" smtClean="0">
              <a:ln>
                <a:noFill/>
              </a:ln>
              <a:solidFill>
                <a:schemeClr val="tx1"/>
              </a:solidFill>
              <a:effectLst/>
              <a:latin typeface="Arial" pitchFamily="34" charset="0"/>
            </a:endParaRPr>
          </a:p>
        </p:txBody>
      </p:sp>
      <p:sp>
        <p:nvSpPr>
          <p:cNvPr id="8196" name="Oval 4"/>
          <p:cNvSpPr>
            <a:spLocks noChangeArrowheads="1"/>
          </p:cNvSpPr>
          <p:nvPr/>
        </p:nvSpPr>
        <p:spPr bwMode="auto">
          <a:xfrm>
            <a:off x="21945600" y="482600"/>
            <a:ext cx="924128" cy="9652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4000" b="0" i="0" u="none" strike="noStrike" cap="none" normalizeH="0" baseline="0" smtClean="0">
                <a:ln>
                  <a:noFill/>
                </a:ln>
                <a:solidFill>
                  <a:schemeClr val="tx1"/>
                </a:solidFill>
                <a:effectLst/>
                <a:latin typeface="Calibri" pitchFamily="34" charset="0"/>
              </a:rPr>
              <a:t>K</a:t>
            </a:r>
            <a:endParaRPr kumimoji="0" lang="en-US" sz="4000" b="0" i="0" u="none" strike="noStrike" cap="none" normalizeH="0" baseline="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Structural Strategy</a:t>
            </a:r>
            <a:endParaRPr lang="en-US" sz="3200" b="1" dirty="0">
              <a:latin typeface="Trajan Pro" pitchFamily="18" charset="0"/>
            </a:endParaRPr>
          </a:p>
        </p:txBody>
      </p:sp>
      <p:sp>
        <p:nvSpPr>
          <p:cNvPr id="7" name="TextBox 6"/>
          <p:cNvSpPr txBox="1"/>
          <p:nvPr/>
        </p:nvSpPr>
        <p:spPr>
          <a:xfrm>
            <a:off x="9144000" y="685800"/>
            <a:ext cx="9296400" cy="6247864"/>
          </a:xfrm>
          <a:prstGeom prst="rect">
            <a:avLst/>
          </a:prstGeom>
          <a:noFill/>
        </p:spPr>
        <p:txBody>
          <a:bodyPr wrap="square" rtlCol="0">
            <a:spAutoFit/>
          </a:bodyPr>
          <a:lstStyle/>
          <a:p>
            <a:pPr algn="ctr"/>
            <a:r>
              <a:rPr lang="en-US" sz="3200" dirty="0" smtClean="0">
                <a:latin typeface="Garamond Premr Pro" pitchFamily="18" charset="0"/>
              </a:rPr>
              <a:t>Typical Bay: Roof and Floor Below, Columns</a:t>
            </a:r>
          </a:p>
          <a:p>
            <a:r>
              <a:rPr lang="en-US" sz="3200" u="sng" dirty="0" smtClean="0">
                <a:latin typeface="Garamond Premr Pro" pitchFamily="18" charset="0"/>
              </a:rPr>
              <a:t>Roof</a:t>
            </a:r>
          </a:p>
          <a:p>
            <a:pPr lvl="1">
              <a:buFont typeface="Arial" pitchFamily="34" charset="0"/>
              <a:buChar char="•"/>
            </a:pPr>
            <a:r>
              <a:rPr lang="en-US" sz="2800" dirty="0" smtClean="0">
                <a:latin typeface="Garamond Premr Pro" pitchFamily="18" charset="0"/>
              </a:rPr>
              <a:t> Live Load = 30 </a:t>
            </a:r>
            <a:r>
              <a:rPr lang="en-US" sz="2800" dirty="0" err="1" smtClean="0">
                <a:latin typeface="Garamond Premr Pro" pitchFamily="18" charset="0"/>
              </a:rPr>
              <a:t>psf</a:t>
            </a:r>
            <a:r>
              <a:rPr lang="en-US" sz="2800" dirty="0" smtClean="0">
                <a:latin typeface="Garamond Premr Pro" pitchFamily="18" charset="0"/>
              </a:rPr>
              <a:t> (includes snow)</a:t>
            </a:r>
          </a:p>
          <a:p>
            <a:pPr lvl="1">
              <a:buFont typeface="Arial" pitchFamily="34" charset="0"/>
              <a:buChar char="•"/>
            </a:pPr>
            <a:r>
              <a:rPr lang="en-US" sz="2800" dirty="0" smtClean="0">
                <a:latin typeface="Garamond Premr Pro" pitchFamily="18" charset="0"/>
              </a:rPr>
              <a:t> Dead Load = 85 </a:t>
            </a:r>
            <a:r>
              <a:rPr lang="en-US" sz="2800" dirty="0" err="1" smtClean="0">
                <a:latin typeface="Garamond Premr Pro" pitchFamily="18" charset="0"/>
              </a:rPr>
              <a:t>psf</a:t>
            </a:r>
            <a:r>
              <a:rPr lang="en-US" sz="2800" dirty="0" smtClean="0">
                <a:latin typeface="Garamond Premr Pro" pitchFamily="18" charset="0"/>
              </a:rPr>
              <a:t> (deck, LWC, Roofing, MEP, Self Weight)</a:t>
            </a:r>
          </a:p>
          <a:p>
            <a:pPr lvl="1">
              <a:buFont typeface="Arial" pitchFamily="34" charset="0"/>
              <a:buChar char="•"/>
            </a:pPr>
            <a:r>
              <a:rPr lang="en-US" sz="2800" dirty="0" smtClean="0">
                <a:latin typeface="Garamond Premr Pro" pitchFamily="18" charset="0"/>
              </a:rPr>
              <a:t> w = 1.2(D</a:t>
            </a:r>
            <a:r>
              <a:rPr lang="en-US" sz="2800" baseline="-25000" dirty="0" smtClean="0">
                <a:latin typeface="Garamond Premr Pro" pitchFamily="18" charset="0"/>
              </a:rPr>
              <a:t>L</a:t>
            </a:r>
            <a:r>
              <a:rPr lang="en-US" sz="2800" dirty="0" smtClean="0">
                <a:latin typeface="Garamond Premr Pro" pitchFamily="18" charset="0"/>
              </a:rPr>
              <a:t> * A</a:t>
            </a:r>
            <a:r>
              <a:rPr lang="en-US" sz="2800" baseline="-25000" dirty="0" smtClean="0">
                <a:latin typeface="Garamond Premr Pro" pitchFamily="18" charset="0"/>
              </a:rPr>
              <a:t>t</a:t>
            </a:r>
            <a:r>
              <a:rPr lang="en-US" sz="2800" dirty="0" smtClean="0">
                <a:latin typeface="Garamond Premr Pro" pitchFamily="18" charset="0"/>
              </a:rPr>
              <a:t>) + 0.5(L</a:t>
            </a:r>
            <a:r>
              <a:rPr lang="en-US" sz="2800" baseline="-25000" dirty="0" smtClean="0">
                <a:latin typeface="Garamond Premr Pro" pitchFamily="18" charset="0"/>
              </a:rPr>
              <a:t>L</a:t>
            </a:r>
            <a:r>
              <a:rPr lang="en-US" sz="2800" dirty="0" smtClean="0">
                <a:latin typeface="Garamond Premr Pro" pitchFamily="18" charset="0"/>
              </a:rPr>
              <a:t> * A</a:t>
            </a:r>
            <a:r>
              <a:rPr lang="en-US" sz="2800" baseline="-25000" dirty="0" smtClean="0">
                <a:latin typeface="Garamond Premr Pro" pitchFamily="18" charset="0"/>
              </a:rPr>
              <a:t>t</a:t>
            </a:r>
            <a:r>
              <a:rPr lang="en-US" sz="2800" dirty="0" smtClean="0">
                <a:latin typeface="Garamond Premr Pro" pitchFamily="18" charset="0"/>
              </a:rPr>
              <a:t>)</a:t>
            </a:r>
          </a:p>
          <a:p>
            <a:pPr lvl="1">
              <a:buFont typeface="Arial" pitchFamily="34" charset="0"/>
              <a:buChar char="•"/>
            </a:pPr>
            <a:r>
              <a:rPr lang="en-US" sz="2800" dirty="0" smtClean="0">
                <a:latin typeface="Garamond Premr Pro" pitchFamily="18" charset="0"/>
              </a:rPr>
              <a:t> Beams</a:t>
            </a:r>
          </a:p>
          <a:p>
            <a:pPr lvl="2"/>
            <a:r>
              <a:rPr lang="en-US" sz="2800" dirty="0" smtClean="0">
                <a:latin typeface="Garamond Premr Pro" pitchFamily="18" charset="0"/>
              </a:rPr>
              <a:t>w = 760.5 lbs/ft</a:t>
            </a:r>
          </a:p>
          <a:p>
            <a:pPr lvl="2"/>
            <a:r>
              <a:rPr lang="en-US" sz="2800" dirty="0" smtClean="0">
                <a:latin typeface="Garamond Premr Pro" pitchFamily="18" charset="0"/>
              </a:rPr>
              <a:t>M</a:t>
            </a:r>
            <a:r>
              <a:rPr lang="en-US" sz="2800" baseline="-25000" dirty="0" smtClean="0">
                <a:latin typeface="Garamond Premr Pro" pitchFamily="18" charset="0"/>
              </a:rPr>
              <a:t>U</a:t>
            </a:r>
            <a:r>
              <a:rPr lang="en-US" sz="2800" dirty="0" smtClean="0">
                <a:latin typeface="Garamond Premr Pro" pitchFamily="18" charset="0"/>
              </a:rPr>
              <a:t> = wl</a:t>
            </a:r>
            <a:r>
              <a:rPr lang="en-US" sz="2800" baseline="30000" dirty="0" smtClean="0">
                <a:latin typeface="Garamond Premr Pro" pitchFamily="18" charset="0"/>
              </a:rPr>
              <a:t>2</a:t>
            </a:r>
            <a:r>
              <a:rPr lang="en-US" sz="2800" dirty="0" smtClean="0">
                <a:latin typeface="Garamond Premr Pro" pitchFamily="18" charset="0"/>
              </a:rPr>
              <a:t>/8 = 69.3 Kips – ft</a:t>
            </a:r>
          </a:p>
          <a:p>
            <a:pPr lvl="2"/>
            <a:r>
              <a:rPr lang="en-US" sz="2800" dirty="0" smtClean="0">
                <a:latin typeface="Garamond Premr Pro" pitchFamily="18" charset="0"/>
              </a:rPr>
              <a:t>V</a:t>
            </a:r>
            <a:r>
              <a:rPr lang="en-US" sz="2800" baseline="-25000" dirty="0" smtClean="0">
                <a:latin typeface="Garamond Premr Pro" pitchFamily="18" charset="0"/>
              </a:rPr>
              <a:t>U</a:t>
            </a:r>
            <a:r>
              <a:rPr lang="en-US" sz="2800" dirty="0" smtClean="0">
                <a:latin typeface="Garamond Premr Pro" pitchFamily="18" charset="0"/>
              </a:rPr>
              <a:t> = </a:t>
            </a:r>
            <a:r>
              <a:rPr lang="en-US" sz="2800" dirty="0" err="1" smtClean="0">
                <a:latin typeface="Garamond Premr Pro" pitchFamily="18" charset="0"/>
              </a:rPr>
              <a:t>wl</a:t>
            </a:r>
            <a:r>
              <a:rPr lang="en-US" sz="2800" dirty="0" smtClean="0">
                <a:latin typeface="Garamond Premr Pro" pitchFamily="18" charset="0"/>
              </a:rPr>
              <a:t>/2 = 10.27 Kips</a:t>
            </a:r>
          </a:p>
          <a:p>
            <a:pPr lvl="1">
              <a:buFont typeface="Arial" pitchFamily="34" charset="0"/>
              <a:buChar char="•"/>
            </a:pPr>
            <a:r>
              <a:rPr lang="en-US" sz="2800" dirty="0" smtClean="0">
                <a:latin typeface="Garamond Premr Pro" pitchFamily="18" charset="0"/>
              </a:rPr>
              <a:t> Girders</a:t>
            </a:r>
          </a:p>
          <a:p>
            <a:pPr lvl="2"/>
            <a:r>
              <a:rPr lang="en-US" sz="2800" dirty="0" smtClean="0">
                <a:latin typeface="Garamond Premr Pro" pitchFamily="18" charset="0"/>
              </a:rPr>
              <a:t>w = 2.49 kips/ft</a:t>
            </a:r>
          </a:p>
          <a:p>
            <a:pPr lvl="2"/>
            <a:r>
              <a:rPr lang="en-US" sz="2800" dirty="0" smtClean="0">
                <a:latin typeface="Garamond Premr Pro" pitchFamily="18" charset="0"/>
              </a:rPr>
              <a:t>M</a:t>
            </a:r>
            <a:r>
              <a:rPr lang="en-US" sz="2800" baseline="-25000" dirty="0" smtClean="0">
                <a:latin typeface="Garamond Premr Pro" pitchFamily="18" charset="0"/>
              </a:rPr>
              <a:t>U</a:t>
            </a:r>
            <a:r>
              <a:rPr lang="en-US" sz="2800" dirty="0" smtClean="0">
                <a:latin typeface="Garamond Premr Pro" pitchFamily="18" charset="0"/>
              </a:rPr>
              <a:t> = wl</a:t>
            </a:r>
            <a:r>
              <a:rPr lang="en-US" sz="2800" baseline="30000" dirty="0" smtClean="0">
                <a:latin typeface="Garamond Premr Pro" pitchFamily="18" charset="0"/>
              </a:rPr>
              <a:t>2</a:t>
            </a:r>
            <a:r>
              <a:rPr lang="en-US" sz="2800" dirty="0" smtClean="0">
                <a:latin typeface="Garamond Premr Pro" pitchFamily="18" charset="0"/>
              </a:rPr>
              <a:t>/8 = 340.3 Kips – ft </a:t>
            </a:r>
          </a:p>
          <a:p>
            <a:pPr lvl="2"/>
            <a:r>
              <a:rPr lang="en-US" sz="2800" dirty="0" smtClean="0">
                <a:latin typeface="Garamond Premr Pro" pitchFamily="18" charset="0"/>
              </a:rPr>
              <a:t>V</a:t>
            </a:r>
            <a:r>
              <a:rPr lang="en-US" sz="2800" baseline="-25000" dirty="0" smtClean="0">
                <a:latin typeface="Garamond Premr Pro" pitchFamily="18" charset="0"/>
              </a:rPr>
              <a:t>U</a:t>
            </a:r>
            <a:r>
              <a:rPr lang="en-US" sz="2800" dirty="0" smtClean="0">
                <a:latin typeface="Garamond Premr Pro" pitchFamily="18" charset="0"/>
              </a:rPr>
              <a:t> = </a:t>
            </a:r>
            <a:r>
              <a:rPr lang="en-US" sz="2800" dirty="0" err="1" smtClean="0">
                <a:latin typeface="Garamond Premr Pro" pitchFamily="18" charset="0"/>
              </a:rPr>
              <a:t>wl</a:t>
            </a:r>
            <a:r>
              <a:rPr lang="en-US" sz="2800" dirty="0" smtClean="0">
                <a:latin typeface="Garamond Premr Pro" pitchFamily="18" charset="0"/>
              </a:rPr>
              <a:t>/2 = 41.91 Kips</a:t>
            </a:r>
          </a:p>
          <a:p>
            <a:pPr lvl="1">
              <a:buFont typeface="Arial" pitchFamily="34" charset="0"/>
              <a:buChar char="•"/>
            </a:pPr>
            <a:endParaRPr lang="en-US" sz="2800" dirty="0" smtClean="0">
              <a:latin typeface="Garamond Premr Pro" pitchFamily="18" charset="0"/>
            </a:endParaRPr>
          </a:p>
        </p:txBody>
      </p:sp>
      <p:sp>
        <p:nvSpPr>
          <p:cNvPr id="8" name="TextBox 7"/>
          <p:cNvSpPr txBox="1"/>
          <p:nvPr/>
        </p:nvSpPr>
        <p:spPr>
          <a:xfrm>
            <a:off x="14478000" y="4114800"/>
            <a:ext cx="3657600" cy="1077218"/>
          </a:xfrm>
          <a:prstGeom prst="rect">
            <a:avLst/>
          </a:prstGeom>
          <a:noFill/>
          <a:ln w="25400">
            <a:solidFill>
              <a:schemeClr val="tx1"/>
            </a:solidFill>
          </a:ln>
        </p:spPr>
        <p:txBody>
          <a:bodyPr wrap="square" rtlCol="0">
            <a:spAutoFit/>
          </a:bodyPr>
          <a:lstStyle/>
          <a:p>
            <a:r>
              <a:rPr lang="en-US" sz="3200" b="1" dirty="0" smtClean="0">
                <a:latin typeface="Garamond Premr Pro" pitchFamily="18" charset="0"/>
              </a:rPr>
              <a:t>Girders: W24 x 55</a:t>
            </a:r>
          </a:p>
          <a:p>
            <a:r>
              <a:rPr lang="en-US" sz="3200" b="1" dirty="0" smtClean="0">
                <a:latin typeface="Garamond Premr Pro" pitchFamily="18" charset="0"/>
              </a:rPr>
              <a:t>Beams: W 14 x 22</a:t>
            </a:r>
            <a:endParaRPr lang="en-US" sz="3200" b="1" dirty="0">
              <a:latin typeface="Garamond Premr Pro"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Structural Strategy</a:t>
            </a:r>
            <a:endParaRPr lang="en-US" sz="3200" b="1" dirty="0">
              <a:latin typeface="Trajan Pro" pitchFamily="18" charset="0"/>
            </a:endParaRPr>
          </a:p>
        </p:txBody>
      </p:sp>
      <p:sp>
        <p:nvSpPr>
          <p:cNvPr id="7" name="TextBox 6"/>
          <p:cNvSpPr txBox="1"/>
          <p:nvPr/>
        </p:nvSpPr>
        <p:spPr>
          <a:xfrm>
            <a:off x="9144000" y="685800"/>
            <a:ext cx="9296400" cy="6247864"/>
          </a:xfrm>
          <a:prstGeom prst="rect">
            <a:avLst/>
          </a:prstGeom>
          <a:noFill/>
        </p:spPr>
        <p:txBody>
          <a:bodyPr wrap="square" rtlCol="0">
            <a:spAutoFit/>
          </a:bodyPr>
          <a:lstStyle/>
          <a:p>
            <a:pPr algn="ctr"/>
            <a:r>
              <a:rPr lang="en-US" sz="3200" dirty="0" smtClean="0">
                <a:latin typeface="Garamond Premr Pro" pitchFamily="18" charset="0"/>
              </a:rPr>
              <a:t>Typical Bay: Roof and Floor Below, Columns</a:t>
            </a:r>
          </a:p>
          <a:p>
            <a:r>
              <a:rPr lang="en-US" sz="3200" u="sng" dirty="0" smtClean="0">
                <a:latin typeface="Garamond Premr Pro" pitchFamily="18" charset="0"/>
              </a:rPr>
              <a:t>Roof</a:t>
            </a:r>
          </a:p>
          <a:p>
            <a:pPr lvl="1">
              <a:buFont typeface="Arial" pitchFamily="34" charset="0"/>
              <a:buChar char="•"/>
            </a:pPr>
            <a:r>
              <a:rPr lang="en-US" sz="2800" dirty="0" smtClean="0">
                <a:latin typeface="Garamond Premr Pro" pitchFamily="18" charset="0"/>
              </a:rPr>
              <a:t> Live Load = 30 </a:t>
            </a:r>
            <a:r>
              <a:rPr lang="en-US" sz="2800" dirty="0" err="1" smtClean="0">
                <a:latin typeface="Garamond Premr Pro" pitchFamily="18" charset="0"/>
              </a:rPr>
              <a:t>psf</a:t>
            </a:r>
            <a:r>
              <a:rPr lang="en-US" sz="2800" dirty="0" smtClean="0">
                <a:latin typeface="Garamond Premr Pro" pitchFamily="18" charset="0"/>
              </a:rPr>
              <a:t> (includes snow)</a:t>
            </a:r>
          </a:p>
          <a:p>
            <a:pPr lvl="1">
              <a:buFont typeface="Arial" pitchFamily="34" charset="0"/>
              <a:buChar char="•"/>
            </a:pPr>
            <a:r>
              <a:rPr lang="en-US" sz="2800" dirty="0" smtClean="0">
                <a:latin typeface="Garamond Premr Pro" pitchFamily="18" charset="0"/>
              </a:rPr>
              <a:t> Dead Load = 85 </a:t>
            </a:r>
            <a:r>
              <a:rPr lang="en-US" sz="2800" dirty="0" err="1" smtClean="0">
                <a:latin typeface="Garamond Premr Pro" pitchFamily="18" charset="0"/>
              </a:rPr>
              <a:t>psf</a:t>
            </a:r>
            <a:r>
              <a:rPr lang="en-US" sz="2800" dirty="0" smtClean="0">
                <a:latin typeface="Garamond Premr Pro" pitchFamily="18" charset="0"/>
              </a:rPr>
              <a:t> (deck, LWC, Roofing, MEP, Self Weight)</a:t>
            </a:r>
          </a:p>
          <a:p>
            <a:pPr lvl="1">
              <a:buFont typeface="Arial" pitchFamily="34" charset="0"/>
              <a:buChar char="•"/>
            </a:pPr>
            <a:r>
              <a:rPr lang="en-US" sz="2800" dirty="0" smtClean="0">
                <a:latin typeface="Garamond Premr Pro" pitchFamily="18" charset="0"/>
              </a:rPr>
              <a:t> w = 1.2(D</a:t>
            </a:r>
            <a:r>
              <a:rPr lang="en-US" sz="2800" baseline="-25000" dirty="0" smtClean="0">
                <a:latin typeface="Garamond Premr Pro" pitchFamily="18" charset="0"/>
              </a:rPr>
              <a:t>L</a:t>
            </a:r>
            <a:r>
              <a:rPr lang="en-US" sz="2800" dirty="0" smtClean="0">
                <a:latin typeface="Garamond Premr Pro" pitchFamily="18" charset="0"/>
              </a:rPr>
              <a:t> * A</a:t>
            </a:r>
            <a:r>
              <a:rPr lang="en-US" sz="2800" baseline="-25000" dirty="0" smtClean="0">
                <a:latin typeface="Garamond Premr Pro" pitchFamily="18" charset="0"/>
              </a:rPr>
              <a:t>t</a:t>
            </a:r>
            <a:r>
              <a:rPr lang="en-US" sz="2800" dirty="0" smtClean="0">
                <a:latin typeface="Garamond Premr Pro" pitchFamily="18" charset="0"/>
              </a:rPr>
              <a:t>) + 0.5(L</a:t>
            </a:r>
            <a:r>
              <a:rPr lang="en-US" sz="2800" baseline="-25000" dirty="0" smtClean="0">
                <a:latin typeface="Garamond Premr Pro" pitchFamily="18" charset="0"/>
              </a:rPr>
              <a:t>L</a:t>
            </a:r>
            <a:r>
              <a:rPr lang="en-US" sz="2800" dirty="0" smtClean="0">
                <a:latin typeface="Garamond Premr Pro" pitchFamily="18" charset="0"/>
              </a:rPr>
              <a:t> * A</a:t>
            </a:r>
            <a:r>
              <a:rPr lang="en-US" sz="2800" baseline="-25000" dirty="0" smtClean="0">
                <a:latin typeface="Garamond Premr Pro" pitchFamily="18" charset="0"/>
              </a:rPr>
              <a:t>t</a:t>
            </a:r>
            <a:r>
              <a:rPr lang="en-US" sz="2800" dirty="0" smtClean="0">
                <a:latin typeface="Garamond Premr Pro" pitchFamily="18" charset="0"/>
              </a:rPr>
              <a:t>)</a:t>
            </a:r>
          </a:p>
          <a:p>
            <a:pPr lvl="1">
              <a:buFont typeface="Arial" pitchFamily="34" charset="0"/>
              <a:buChar char="•"/>
            </a:pPr>
            <a:r>
              <a:rPr lang="en-US" sz="2800" dirty="0" smtClean="0">
                <a:latin typeface="Garamond Premr Pro" pitchFamily="18" charset="0"/>
              </a:rPr>
              <a:t> Beams</a:t>
            </a:r>
          </a:p>
          <a:p>
            <a:pPr lvl="2"/>
            <a:r>
              <a:rPr lang="en-US" sz="2800" dirty="0" smtClean="0">
                <a:latin typeface="Garamond Premr Pro" pitchFamily="18" charset="0"/>
              </a:rPr>
              <a:t>w = 760.5 lbs/ft</a:t>
            </a:r>
          </a:p>
          <a:p>
            <a:pPr lvl="2"/>
            <a:r>
              <a:rPr lang="en-US" sz="2800" dirty="0" smtClean="0">
                <a:latin typeface="Garamond Premr Pro" pitchFamily="18" charset="0"/>
              </a:rPr>
              <a:t>M</a:t>
            </a:r>
            <a:r>
              <a:rPr lang="en-US" sz="2800" baseline="-25000" dirty="0" smtClean="0">
                <a:latin typeface="Garamond Premr Pro" pitchFamily="18" charset="0"/>
              </a:rPr>
              <a:t>U</a:t>
            </a:r>
            <a:r>
              <a:rPr lang="en-US" sz="2800" dirty="0" smtClean="0">
                <a:latin typeface="Garamond Premr Pro" pitchFamily="18" charset="0"/>
              </a:rPr>
              <a:t> = wl</a:t>
            </a:r>
            <a:r>
              <a:rPr lang="en-US" sz="2800" baseline="30000" dirty="0" smtClean="0">
                <a:latin typeface="Garamond Premr Pro" pitchFamily="18" charset="0"/>
              </a:rPr>
              <a:t>2</a:t>
            </a:r>
            <a:r>
              <a:rPr lang="en-US" sz="2800" dirty="0" smtClean="0">
                <a:latin typeface="Garamond Premr Pro" pitchFamily="18" charset="0"/>
              </a:rPr>
              <a:t>/8 = 69.3 Kips – ft</a:t>
            </a:r>
          </a:p>
          <a:p>
            <a:pPr lvl="2"/>
            <a:r>
              <a:rPr lang="en-US" sz="2800" dirty="0" smtClean="0">
                <a:latin typeface="Garamond Premr Pro" pitchFamily="18" charset="0"/>
              </a:rPr>
              <a:t>V</a:t>
            </a:r>
            <a:r>
              <a:rPr lang="en-US" sz="2800" baseline="-25000" dirty="0" smtClean="0">
                <a:latin typeface="Garamond Premr Pro" pitchFamily="18" charset="0"/>
              </a:rPr>
              <a:t>U</a:t>
            </a:r>
            <a:r>
              <a:rPr lang="en-US" sz="2800" dirty="0" smtClean="0">
                <a:latin typeface="Garamond Premr Pro" pitchFamily="18" charset="0"/>
              </a:rPr>
              <a:t> = </a:t>
            </a:r>
            <a:r>
              <a:rPr lang="en-US" sz="2800" dirty="0" err="1" smtClean="0">
                <a:latin typeface="Garamond Premr Pro" pitchFamily="18" charset="0"/>
              </a:rPr>
              <a:t>wl</a:t>
            </a:r>
            <a:r>
              <a:rPr lang="en-US" sz="2800" dirty="0" smtClean="0">
                <a:latin typeface="Garamond Premr Pro" pitchFamily="18" charset="0"/>
              </a:rPr>
              <a:t>/2 = 10.27 Kips</a:t>
            </a:r>
          </a:p>
          <a:p>
            <a:pPr lvl="1">
              <a:buFont typeface="Arial" pitchFamily="34" charset="0"/>
              <a:buChar char="•"/>
            </a:pPr>
            <a:r>
              <a:rPr lang="en-US" sz="2800" dirty="0" smtClean="0">
                <a:latin typeface="Garamond Premr Pro" pitchFamily="18" charset="0"/>
              </a:rPr>
              <a:t> Girders</a:t>
            </a:r>
          </a:p>
          <a:p>
            <a:pPr lvl="2"/>
            <a:r>
              <a:rPr lang="en-US" sz="2800" dirty="0" smtClean="0">
                <a:latin typeface="Garamond Premr Pro" pitchFamily="18" charset="0"/>
              </a:rPr>
              <a:t>w = 2.49 kips/ft</a:t>
            </a:r>
          </a:p>
          <a:p>
            <a:pPr lvl="2"/>
            <a:r>
              <a:rPr lang="en-US" sz="2800" dirty="0" smtClean="0">
                <a:latin typeface="Garamond Premr Pro" pitchFamily="18" charset="0"/>
              </a:rPr>
              <a:t>M</a:t>
            </a:r>
            <a:r>
              <a:rPr lang="en-US" sz="2800" baseline="-25000" dirty="0" smtClean="0">
                <a:latin typeface="Garamond Premr Pro" pitchFamily="18" charset="0"/>
              </a:rPr>
              <a:t>U</a:t>
            </a:r>
            <a:r>
              <a:rPr lang="en-US" sz="2800" dirty="0" smtClean="0">
                <a:latin typeface="Garamond Premr Pro" pitchFamily="18" charset="0"/>
              </a:rPr>
              <a:t> = wl</a:t>
            </a:r>
            <a:r>
              <a:rPr lang="en-US" sz="2800" baseline="30000" dirty="0" smtClean="0">
                <a:latin typeface="Garamond Premr Pro" pitchFamily="18" charset="0"/>
              </a:rPr>
              <a:t>2</a:t>
            </a:r>
            <a:r>
              <a:rPr lang="en-US" sz="2800" dirty="0" smtClean="0">
                <a:latin typeface="Garamond Premr Pro" pitchFamily="18" charset="0"/>
              </a:rPr>
              <a:t>/8 = 340.3 Kips – ft </a:t>
            </a:r>
          </a:p>
          <a:p>
            <a:pPr lvl="2"/>
            <a:r>
              <a:rPr lang="en-US" sz="2800" dirty="0" smtClean="0">
                <a:latin typeface="Garamond Premr Pro" pitchFamily="18" charset="0"/>
              </a:rPr>
              <a:t>V</a:t>
            </a:r>
            <a:r>
              <a:rPr lang="en-US" sz="2800" baseline="-25000" dirty="0" smtClean="0">
                <a:latin typeface="Garamond Premr Pro" pitchFamily="18" charset="0"/>
              </a:rPr>
              <a:t>U</a:t>
            </a:r>
            <a:r>
              <a:rPr lang="en-US" sz="2800" dirty="0" smtClean="0">
                <a:latin typeface="Garamond Premr Pro" pitchFamily="18" charset="0"/>
              </a:rPr>
              <a:t> = </a:t>
            </a:r>
            <a:r>
              <a:rPr lang="en-US" sz="2800" dirty="0" err="1" smtClean="0">
                <a:latin typeface="Garamond Premr Pro" pitchFamily="18" charset="0"/>
              </a:rPr>
              <a:t>wl</a:t>
            </a:r>
            <a:r>
              <a:rPr lang="en-US" sz="2800" dirty="0" smtClean="0">
                <a:latin typeface="Garamond Premr Pro" pitchFamily="18" charset="0"/>
              </a:rPr>
              <a:t>/2 = 41.91 Kips</a:t>
            </a:r>
          </a:p>
          <a:p>
            <a:pPr lvl="1">
              <a:buFont typeface="Arial" pitchFamily="34" charset="0"/>
              <a:buChar char="•"/>
            </a:pPr>
            <a:endParaRPr lang="en-US" sz="2800" dirty="0" smtClean="0">
              <a:latin typeface="Garamond Premr Pro" pitchFamily="18" charset="0"/>
            </a:endParaRPr>
          </a:p>
        </p:txBody>
      </p:sp>
      <p:sp>
        <p:nvSpPr>
          <p:cNvPr id="6" name="TextBox 5"/>
          <p:cNvSpPr txBox="1"/>
          <p:nvPr/>
        </p:nvSpPr>
        <p:spPr>
          <a:xfrm>
            <a:off x="18364200" y="686336"/>
            <a:ext cx="9296400" cy="6247864"/>
          </a:xfrm>
          <a:prstGeom prst="rect">
            <a:avLst/>
          </a:prstGeom>
          <a:noFill/>
        </p:spPr>
        <p:txBody>
          <a:bodyPr wrap="square" rtlCol="0">
            <a:spAutoFit/>
          </a:bodyPr>
          <a:lstStyle/>
          <a:p>
            <a:endParaRPr lang="en-US" sz="3200" u="sng" dirty="0" smtClean="0">
              <a:latin typeface="Garamond Premr Pro" pitchFamily="18" charset="0"/>
            </a:endParaRPr>
          </a:p>
          <a:p>
            <a:r>
              <a:rPr lang="en-US" sz="3200" u="sng" dirty="0" smtClean="0">
                <a:latin typeface="Garamond Premr Pro" pitchFamily="18" charset="0"/>
              </a:rPr>
              <a:t>Fourth Floor</a:t>
            </a:r>
          </a:p>
          <a:p>
            <a:pPr lvl="1">
              <a:buFont typeface="Arial" pitchFamily="34" charset="0"/>
              <a:buChar char="•"/>
            </a:pPr>
            <a:r>
              <a:rPr lang="en-US" sz="2800" dirty="0" smtClean="0">
                <a:latin typeface="Garamond Premr Pro" pitchFamily="18" charset="0"/>
              </a:rPr>
              <a:t> Live Load = 100 </a:t>
            </a:r>
            <a:r>
              <a:rPr lang="en-US" sz="2800" dirty="0" err="1" smtClean="0">
                <a:latin typeface="Garamond Premr Pro" pitchFamily="18" charset="0"/>
              </a:rPr>
              <a:t>psf</a:t>
            </a:r>
            <a:endParaRPr lang="en-US" sz="2800" dirty="0" smtClean="0">
              <a:latin typeface="Garamond Premr Pro" pitchFamily="18" charset="0"/>
            </a:endParaRPr>
          </a:p>
          <a:p>
            <a:pPr lvl="1">
              <a:buFont typeface="Arial" pitchFamily="34" charset="0"/>
              <a:buChar char="•"/>
            </a:pPr>
            <a:r>
              <a:rPr lang="en-US" sz="2800" dirty="0" smtClean="0">
                <a:latin typeface="Garamond Premr Pro" pitchFamily="18" charset="0"/>
              </a:rPr>
              <a:t> Dead Load = 70 </a:t>
            </a:r>
            <a:r>
              <a:rPr lang="en-US" sz="2800" dirty="0" err="1" smtClean="0">
                <a:latin typeface="Garamond Premr Pro" pitchFamily="18" charset="0"/>
              </a:rPr>
              <a:t>psf</a:t>
            </a:r>
            <a:r>
              <a:rPr lang="en-US" sz="2800" dirty="0" smtClean="0">
                <a:latin typeface="Garamond Premr Pro" pitchFamily="18" charset="0"/>
              </a:rPr>
              <a:t> (Deck, LWC, MEP, Self Weight)</a:t>
            </a:r>
          </a:p>
          <a:p>
            <a:pPr lvl="1">
              <a:buFont typeface="Arial" pitchFamily="34" charset="0"/>
              <a:buChar char="•"/>
            </a:pPr>
            <a:r>
              <a:rPr lang="en-US" sz="2800" dirty="0" smtClean="0"/>
              <a:t> </a:t>
            </a:r>
            <a:r>
              <a:rPr lang="en-US" sz="2800" dirty="0" smtClean="0">
                <a:latin typeface="Garamond Premr Pro" pitchFamily="18" charset="0"/>
              </a:rPr>
              <a:t>w = 1.2(D</a:t>
            </a:r>
            <a:r>
              <a:rPr lang="en-US" sz="2800" baseline="-25000" dirty="0" smtClean="0">
                <a:latin typeface="Garamond Premr Pro" pitchFamily="18" charset="0"/>
              </a:rPr>
              <a:t>l</a:t>
            </a:r>
            <a:r>
              <a:rPr lang="en-US" sz="2800" dirty="0" smtClean="0">
                <a:latin typeface="Garamond Premr Pro" pitchFamily="18" charset="0"/>
              </a:rPr>
              <a:t> * A</a:t>
            </a:r>
            <a:r>
              <a:rPr lang="en-US" sz="2800" baseline="-25000" dirty="0" smtClean="0">
                <a:latin typeface="Garamond Premr Pro" pitchFamily="18" charset="0"/>
              </a:rPr>
              <a:t>t</a:t>
            </a:r>
            <a:r>
              <a:rPr lang="en-US" sz="2800" dirty="0" smtClean="0">
                <a:latin typeface="Garamond Premr Pro" pitchFamily="18" charset="0"/>
              </a:rPr>
              <a:t>) + 1.6 (L</a:t>
            </a:r>
            <a:r>
              <a:rPr lang="en-US" sz="2800" baseline="-25000" dirty="0" smtClean="0">
                <a:latin typeface="Garamond Premr Pro" pitchFamily="18" charset="0"/>
              </a:rPr>
              <a:t>L</a:t>
            </a:r>
            <a:r>
              <a:rPr lang="en-US" sz="2800" dirty="0" smtClean="0">
                <a:latin typeface="Garamond Premr Pro" pitchFamily="18" charset="0"/>
              </a:rPr>
              <a:t> * A</a:t>
            </a:r>
            <a:r>
              <a:rPr lang="en-US" sz="2800" baseline="-25000" dirty="0" smtClean="0">
                <a:latin typeface="Garamond Premr Pro" pitchFamily="18" charset="0"/>
              </a:rPr>
              <a:t>t</a:t>
            </a:r>
            <a:r>
              <a:rPr lang="en-US" sz="2800" dirty="0" smtClean="0">
                <a:latin typeface="Garamond Premr Pro" pitchFamily="18" charset="0"/>
              </a:rPr>
              <a:t>)</a:t>
            </a:r>
          </a:p>
          <a:p>
            <a:pPr lvl="1">
              <a:buFont typeface="Arial" pitchFamily="34" charset="0"/>
              <a:buChar char="•"/>
            </a:pPr>
            <a:r>
              <a:rPr lang="en-US" sz="2800" dirty="0" smtClean="0">
                <a:latin typeface="Garamond Premr Pro" pitchFamily="18" charset="0"/>
              </a:rPr>
              <a:t> Beams</a:t>
            </a:r>
          </a:p>
          <a:p>
            <a:pPr lvl="2"/>
            <a:r>
              <a:rPr lang="en-US" sz="2800" dirty="0" smtClean="0">
                <a:latin typeface="Garamond Premr Pro" pitchFamily="18" charset="0"/>
              </a:rPr>
              <a:t>w = 760.5 lbs/ft</a:t>
            </a:r>
          </a:p>
          <a:p>
            <a:pPr lvl="2"/>
            <a:r>
              <a:rPr lang="en-US" sz="2800" dirty="0" smtClean="0">
                <a:latin typeface="Garamond Premr Pro" pitchFamily="18" charset="0"/>
              </a:rPr>
              <a:t>M</a:t>
            </a:r>
            <a:r>
              <a:rPr lang="en-US" sz="2800" baseline="-25000" dirty="0" smtClean="0">
                <a:latin typeface="Garamond Premr Pro" pitchFamily="18" charset="0"/>
              </a:rPr>
              <a:t>U</a:t>
            </a:r>
            <a:r>
              <a:rPr lang="en-US" sz="2800" dirty="0" smtClean="0">
                <a:latin typeface="Garamond Premr Pro" pitchFamily="18" charset="0"/>
              </a:rPr>
              <a:t> = wl</a:t>
            </a:r>
            <a:r>
              <a:rPr lang="en-US" sz="2800" baseline="30000" dirty="0" smtClean="0">
                <a:latin typeface="Garamond Premr Pro" pitchFamily="18" charset="0"/>
              </a:rPr>
              <a:t>2</a:t>
            </a:r>
            <a:r>
              <a:rPr lang="en-US" sz="2800" dirty="0" smtClean="0">
                <a:latin typeface="Garamond Premr Pro" pitchFamily="18" charset="0"/>
              </a:rPr>
              <a:t>/8 = 69.3 Kips – ft</a:t>
            </a:r>
          </a:p>
          <a:p>
            <a:pPr lvl="2"/>
            <a:r>
              <a:rPr lang="en-US" sz="2800" dirty="0" smtClean="0">
                <a:latin typeface="Garamond Premr Pro" pitchFamily="18" charset="0"/>
              </a:rPr>
              <a:t>V</a:t>
            </a:r>
            <a:r>
              <a:rPr lang="en-US" sz="2800" baseline="-25000" dirty="0" smtClean="0">
                <a:latin typeface="Garamond Premr Pro" pitchFamily="18" charset="0"/>
              </a:rPr>
              <a:t>U</a:t>
            </a:r>
            <a:r>
              <a:rPr lang="en-US" sz="2800" dirty="0" smtClean="0">
                <a:latin typeface="Garamond Premr Pro" pitchFamily="18" charset="0"/>
              </a:rPr>
              <a:t> = </a:t>
            </a:r>
            <a:r>
              <a:rPr lang="en-US" sz="2800" dirty="0" err="1" smtClean="0">
                <a:latin typeface="Garamond Premr Pro" pitchFamily="18" charset="0"/>
              </a:rPr>
              <a:t>wl</a:t>
            </a:r>
            <a:r>
              <a:rPr lang="en-US" sz="2800" dirty="0" smtClean="0">
                <a:latin typeface="Garamond Premr Pro" pitchFamily="18" charset="0"/>
              </a:rPr>
              <a:t>/2 = 10.27 Kips</a:t>
            </a:r>
          </a:p>
          <a:p>
            <a:pPr lvl="1">
              <a:buFont typeface="Arial" pitchFamily="34" charset="0"/>
              <a:buChar char="•"/>
            </a:pPr>
            <a:r>
              <a:rPr lang="en-US" sz="2800" dirty="0" smtClean="0">
                <a:latin typeface="Garamond Premr Pro" pitchFamily="18" charset="0"/>
              </a:rPr>
              <a:t> Girders</a:t>
            </a:r>
          </a:p>
          <a:p>
            <a:pPr lvl="2"/>
            <a:r>
              <a:rPr lang="en-US" sz="2800" dirty="0" smtClean="0">
                <a:latin typeface="Garamond Premr Pro" pitchFamily="18" charset="0"/>
              </a:rPr>
              <a:t>w = 2.49 kips/ft</a:t>
            </a:r>
          </a:p>
          <a:p>
            <a:pPr lvl="2"/>
            <a:r>
              <a:rPr lang="en-US" sz="2800" dirty="0" smtClean="0">
                <a:latin typeface="Garamond Premr Pro" pitchFamily="18" charset="0"/>
              </a:rPr>
              <a:t>M</a:t>
            </a:r>
            <a:r>
              <a:rPr lang="en-US" sz="2800" baseline="-25000" dirty="0" smtClean="0">
                <a:latin typeface="Garamond Premr Pro" pitchFamily="18" charset="0"/>
              </a:rPr>
              <a:t>U</a:t>
            </a:r>
            <a:r>
              <a:rPr lang="en-US" sz="2800" dirty="0" smtClean="0">
                <a:latin typeface="Garamond Premr Pro" pitchFamily="18" charset="0"/>
              </a:rPr>
              <a:t> = wl</a:t>
            </a:r>
            <a:r>
              <a:rPr lang="en-US" sz="2800" baseline="30000" dirty="0" smtClean="0">
                <a:latin typeface="Garamond Premr Pro" pitchFamily="18" charset="0"/>
              </a:rPr>
              <a:t>2</a:t>
            </a:r>
            <a:r>
              <a:rPr lang="en-US" sz="2800" dirty="0" smtClean="0">
                <a:latin typeface="Garamond Premr Pro" pitchFamily="18" charset="0"/>
              </a:rPr>
              <a:t>/8 = 340.3 Kips – ft </a:t>
            </a:r>
          </a:p>
          <a:p>
            <a:pPr lvl="2"/>
            <a:r>
              <a:rPr lang="en-US" sz="2800" dirty="0" smtClean="0">
                <a:latin typeface="Garamond Premr Pro" pitchFamily="18" charset="0"/>
              </a:rPr>
              <a:t>V</a:t>
            </a:r>
            <a:r>
              <a:rPr lang="en-US" sz="2800" baseline="-25000" dirty="0" smtClean="0">
                <a:latin typeface="Garamond Premr Pro" pitchFamily="18" charset="0"/>
              </a:rPr>
              <a:t>U</a:t>
            </a:r>
            <a:r>
              <a:rPr lang="en-US" sz="2800" dirty="0" smtClean="0">
                <a:latin typeface="Garamond Premr Pro" pitchFamily="18" charset="0"/>
              </a:rPr>
              <a:t> = </a:t>
            </a:r>
            <a:r>
              <a:rPr lang="en-US" sz="2800" dirty="0" err="1" smtClean="0">
                <a:latin typeface="Garamond Premr Pro" pitchFamily="18" charset="0"/>
              </a:rPr>
              <a:t>wl</a:t>
            </a:r>
            <a:r>
              <a:rPr lang="en-US" sz="2800" dirty="0" smtClean="0">
                <a:latin typeface="Garamond Premr Pro" pitchFamily="18" charset="0"/>
              </a:rPr>
              <a:t>/2 = 41.91 Kips</a:t>
            </a:r>
          </a:p>
          <a:p>
            <a:pPr lvl="1">
              <a:buFont typeface="Arial" pitchFamily="34" charset="0"/>
              <a:buChar char="•"/>
            </a:pPr>
            <a:endParaRPr lang="en-US" sz="2800" dirty="0" smtClean="0">
              <a:latin typeface="Garamond Premr Pro" pitchFamily="18" charset="0"/>
            </a:endParaRPr>
          </a:p>
        </p:txBody>
      </p:sp>
      <p:sp>
        <p:nvSpPr>
          <p:cNvPr id="8" name="TextBox 7"/>
          <p:cNvSpPr txBox="1"/>
          <p:nvPr/>
        </p:nvSpPr>
        <p:spPr>
          <a:xfrm>
            <a:off x="14478000" y="4114800"/>
            <a:ext cx="3657600" cy="1077218"/>
          </a:xfrm>
          <a:prstGeom prst="rect">
            <a:avLst/>
          </a:prstGeom>
          <a:noFill/>
          <a:ln w="25400">
            <a:solidFill>
              <a:schemeClr val="tx1"/>
            </a:solidFill>
          </a:ln>
        </p:spPr>
        <p:txBody>
          <a:bodyPr wrap="square" rtlCol="0">
            <a:spAutoFit/>
          </a:bodyPr>
          <a:lstStyle/>
          <a:p>
            <a:r>
              <a:rPr lang="en-US" sz="3200" b="1" dirty="0" smtClean="0">
                <a:latin typeface="Garamond Premr Pro" pitchFamily="18" charset="0"/>
              </a:rPr>
              <a:t>Girders: W24 x 55</a:t>
            </a:r>
          </a:p>
          <a:p>
            <a:r>
              <a:rPr lang="en-US" sz="3200" b="1" dirty="0" smtClean="0">
                <a:latin typeface="Garamond Premr Pro" pitchFamily="18" charset="0"/>
              </a:rPr>
              <a:t>Beams: W 14 x 22</a:t>
            </a:r>
            <a:endParaRPr lang="en-US" sz="3200" b="1" dirty="0">
              <a:latin typeface="Garamond Premr Pro" pitchFamily="18" charset="0"/>
            </a:endParaRPr>
          </a:p>
        </p:txBody>
      </p:sp>
      <p:sp>
        <p:nvSpPr>
          <p:cNvPr id="9" name="TextBox 8"/>
          <p:cNvSpPr txBox="1"/>
          <p:nvPr/>
        </p:nvSpPr>
        <p:spPr>
          <a:xfrm>
            <a:off x="23545800" y="4114800"/>
            <a:ext cx="3657600" cy="1077218"/>
          </a:xfrm>
          <a:prstGeom prst="rect">
            <a:avLst/>
          </a:prstGeom>
          <a:noFill/>
          <a:ln w="25400">
            <a:solidFill>
              <a:schemeClr val="tx1"/>
            </a:solidFill>
          </a:ln>
        </p:spPr>
        <p:txBody>
          <a:bodyPr wrap="square" rtlCol="0">
            <a:spAutoFit/>
          </a:bodyPr>
          <a:lstStyle/>
          <a:p>
            <a:r>
              <a:rPr lang="en-US" sz="3200" b="1" dirty="0" smtClean="0">
                <a:latin typeface="Garamond Premr Pro" pitchFamily="18" charset="0"/>
              </a:rPr>
              <a:t>Girders: W24 x 84</a:t>
            </a:r>
          </a:p>
          <a:p>
            <a:r>
              <a:rPr lang="en-US" sz="3200" b="1" dirty="0" smtClean="0">
                <a:latin typeface="Garamond Premr Pro" pitchFamily="18" charset="0"/>
              </a:rPr>
              <a:t>Beams: W 14 x 34</a:t>
            </a:r>
            <a:endParaRPr lang="en-US" sz="3200" b="1" dirty="0">
              <a:latin typeface="Garamond Premr Pro"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Structural Strategy</a:t>
            </a:r>
            <a:endParaRPr lang="en-US" sz="3200" b="1" dirty="0">
              <a:latin typeface="Trajan Pro" pitchFamily="18" charset="0"/>
            </a:endParaRPr>
          </a:p>
        </p:txBody>
      </p:sp>
      <p:sp>
        <p:nvSpPr>
          <p:cNvPr id="7" name="TextBox 6"/>
          <p:cNvSpPr txBox="1"/>
          <p:nvPr/>
        </p:nvSpPr>
        <p:spPr>
          <a:xfrm>
            <a:off x="9144000" y="685800"/>
            <a:ext cx="9296400" cy="5447645"/>
          </a:xfrm>
          <a:prstGeom prst="rect">
            <a:avLst/>
          </a:prstGeom>
          <a:noFill/>
        </p:spPr>
        <p:txBody>
          <a:bodyPr wrap="square" rtlCol="0">
            <a:spAutoFit/>
          </a:bodyPr>
          <a:lstStyle/>
          <a:p>
            <a:pPr algn="ctr"/>
            <a:r>
              <a:rPr lang="en-US" sz="3200" dirty="0" smtClean="0">
                <a:latin typeface="Garamond Premr Pro" pitchFamily="18" charset="0"/>
              </a:rPr>
              <a:t>Typical Bay: Roof and Floor Below, Columns</a:t>
            </a:r>
          </a:p>
          <a:p>
            <a:r>
              <a:rPr lang="en-US" sz="3200" u="sng" dirty="0" smtClean="0">
                <a:latin typeface="Garamond Premr Pro" pitchFamily="18" charset="0"/>
              </a:rPr>
              <a:t> Columns </a:t>
            </a:r>
          </a:p>
          <a:p>
            <a:pPr lvl="1">
              <a:buFont typeface="Arial" pitchFamily="34" charset="0"/>
              <a:buChar char="•"/>
            </a:pPr>
            <a:r>
              <a:rPr lang="en-US" sz="2800" dirty="0" smtClean="0">
                <a:latin typeface="Garamond Premr Pro" pitchFamily="18" charset="0"/>
              </a:rPr>
              <a:t> Load from fourth floor bay</a:t>
            </a:r>
          </a:p>
          <a:p>
            <a:pPr lvl="2">
              <a:buFont typeface="Arial" pitchFamily="34" charset="0"/>
              <a:buChar char="•"/>
            </a:pPr>
            <a:r>
              <a:rPr lang="en-US" sz="2800" dirty="0" smtClean="0">
                <a:latin typeface="Garamond Premr Pro" pitchFamily="18" charset="0"/>
              </a:rPr>
              <a:t>214.5 Kips</a:t>
            </a:r>
          </a:p>
          <a:p>
            <a:pPr lvl="1">
              <a:buFont typeface="Arial" pitchFamily="34" charset="0"/>
              <a:buChar char="•"/>
            </a:pPr>
            <a:r>
              <a:rPr lang="en-US" sz="2800" dirty="0" smtClean="0">
                <a:latin typeface="Garamond Premr Pro" pitchFamily="18" charset="0"/>
              </a:rPr>
              <a:t> Load from roof bay</a:t>
            </a:r>
          </a:p>
          <a:p>
            <a:pPr lvl="2">
              <a:buFont typeface="Arial" pitchFamily="34" charset="0"/>
              <a:buChar char="•"/>
            </a:pPr>
            <a:r>
              <a:rPr lang="en-US" sz="2800" dirty="0" smtClean="0">
                <a:latin typeface="Garamond Premr Pro" pitchFamily="18" charset="0"/>
              </a:rPr>
              <a:t>104.36 Kips</a:t>
            </a:r>
          </a:p>
          <a:p>
            <a:pPr lvl="1">
              <a:buFont typeface="Arial" pitchFamily="34" charset="0"/>
              <a:buChar char="•"/>
            </a:pPr>
            <a:r>
              <a:rPr lang="en-US" sz="2800" dirty="0" smtClean="0">
                <a:latin typeface="Garamond Premr Pro" pitchFamily="18" charset="0"/>
              </a:rPr>
              <a:t> Total load on Column</a:t>
            </a:r>
          </a:p>
          <a:p>
            <a:pPr lvl="2">
              <a:buFont typeface="Arial" pitchFamily="34" charset="0"/>
              <a:buChar char="•"/>
            </a:pPr>
            <a:r>
              <a:rPr lang="en-US" sz="2800" dirty="0" smtClean="0">
                <a:latin typeface="Garamond Premr Pro" pitchFamily="18" charset="0"/>
              </a:rPr>
              <a:t>P</a:t>
            </a:r>
            <a:r>
              <a:rPr lang="en-US" sz="2800" baseline="-25000" dirty="0" smtClean="0">
                <a:latin typeface="Garamond Premr Pro" pitchFamily="18" charset="0"/>
              </a:rPr>
              <a:t>U </a:t>
            </a:r>
            <a:r>
              <a:rPr lang="en-US" sz="2800" dirty="0" smtClean="0">
                <a:latin typeface="Garamond Premr Pro" pitchFamily="18" charset="0"/>
              </a:rPr>
              <a:t>= 318.86 Kips</a:t>
            </a:r>
          </a:p>
          <a:p>
            <a:pPr lvl="1">
              <a:buFont typeface="Arial" pitchFamily="34" charset="0"/>
              <a:buChar char="•"/>
            </a:pPr>
            <a:r>
              <a:rPr lang="en-US" sz="2800" dirty="0" smtClean="0">
                <a:latin typeface="Garamond Premr Pro" pitchFamily="18" charset="0"/>
              </a:rPr>
              <a:t> Typical length is 31 feet</a:t>
            </a:r>
          </a:p>
          <a:p>
            <a:pPr lvl="1">
              <a:buFont typeface="Arial" pitchFamily="34" charset="0"/>
              <a:buChar char="•"/>
            </a:pPr>
            <a:r>
              <a:rPr lang="en-US" sz="2800" dirty="0" smtClean="0">
                <a:latin typeface="Garamond Premr Pro" pitchFamily="18" charset="0"/>
              </a:rPr>
              <a:t> </a:t>
            </a:r>
            <a:r>
              <a:rPr lang="en-US" sz="2800" dirty="0" err="1" smtClean="0">
                <a:latin typeface="Garamond Premr Pro" pitchFamily="18" charset="0"/>
              </a:rPr>
              <a:t>r</a:t>
            </a:r>
            <a:r>
              <a:rPr lang="en-US" sz="2800" baseline="-25000" dirty="0" err="1" smtClean="0">
                <a:latin typeface="Garamond Premr Pro" pitchFamily="18" charset="0"/>
              </a:rPr>
              <a:t>X</a:t>
            </a:r>
            <a:r>
              <a:rPr lang="en-US" sz="2800" dirty="0" smtClean="0">
                <a:latin typeface="Garamond Premr Pro" pitchFamily="18" charset="0"/>
              </a:rPr>
              <a:t>/</a:t>
            </a:r>
            <a:r>
              <a:rPr lang="en-US" sz="2800" dirty="0" err="1" smtClean="0">
                <a:latin typeface="Garamond Premr Pro" pitchFamily="18" charset="0"/>
              </a:rPr>
              <a:t>r</a:t>
            </a:r>
            <a:r>
              <a:rPr lang="en-US" sz="2800" baseline="-25000" dirty="0" err="1" smtClean="0">
                <a:latin typeface="Garamond Premr Pro" pitchFamily="18" charset="0"/>
              </a:rPr>
              <a:t>Y</a:t>
            </a:r>
            <a:r>
              <a:rPr lang="en-US" sz="2800" dirty="0" smtClean="0">
                <a:latin typeface="Garamond Premr Pro" pitchFamily="18" charset="0"/>
              </a:rPr>
              <a:t> = 2.64</a:t>
            </a:r>
          </a:p>
          <a:p>
            <a:pPr lvl="1">
              <a:buFont typeface="Arial" pitchFamily="34" charset="0"/>
              <a:buChar char="•"/>
            </a:pPr>
            <a:r>
              <a:rPr lang="en-US" sz="2800" dirty="0" smtClean="0">
                <a:latin typeface="Garamond Premr Pro" pitchFamily="18" charset="0"/>
              </a:rPr>
              <a:t> </a:t>
            </a:r>
            <a:r>
              <a:rPr lang="en-US" sz="2800" dirty="0" err="1" smtClean="0">
                <a:latin typeface="Garamond Premr Pro" pitchFamily="18" charset="0"/>
              </a:rPr>
              <a:t>KL</a:t>
            </a:r>
            <a:r>
              <a:rPr lang="en-US" sz="2800" baseline="-25000" dirty="0" err="1" smtClean="0">
                <a:latin typeface="Garamond Premr Pro" pitchFamily="18" charset="0"/>
              </a:rPr>
              <a:t>eff</a:t>
            </a:r>
            <a:r>
              <a:rPr lang="en-US" sz="2800" dirty="0" smtClean="0">
                <a:latin typeface="Garamond Premr Pro" pitchFamily="18" charset="0"/>
              </a:rPr>
              <a:t> = 11.74</a:t>
            </a:r>
          </a:p>
          <a:p>
            <a:pPr>
              <a:buFont typeface="Arial" pitchFamily="34" charset="0"/>
              <a:buChar char="•"/>
            </a:pPr>
            <a:endParaRPr lang="en-US" sz="3200" dirty="0" smtClean="0">
              <a:latin typeface="Garamond Premr Pro" pitchFamily="18" charset="0"/>
            </a:endParaRPr>
          </a:p>
        </p:txBody>
      </p:sp>
      <p:sp>
        <p:nvSpPr>
          <p:cNvPr id="10" name="TextBox 9"/>
          <p:cNvSpPr txBox="1"/>
          <p:nvPr/>
        </p:nvSpPr>
        <p:spPr>
          <a:xfrm>
            <a:off x="14478000" y="4114800"/>
            <a:ext cx="3657600" cy="584775"/>
          </a:xfrm>
          <a:prstGeom prst="rect">
            <a:avLst/>
          </a:prstGeom>
          <a:noFill/>
          <a:ln w="25400">
            <a:solidFill>
              <a:schemeClr val="tx1"/>
            </a:solidFill>
          </a:ln>
        </p:spPr>
        <p:txBody>
          <a:bodyPr wrap="square" rtlCol="0">
            <a:spAutoFit/>
          </a:bodyPr>
          <a:lstStyle/>
          <a:p>
            <a:r>
              <a:rPr lang="en-US" sz="3200" b="1" dirty="0" smtClean="0">
                <a:latin typeface="Garamond Premr Pro" pitchFamily="18" charset="0"/>
              </a:rPr>
              <a:t>Columns: W12 x 40</a:t>
            </a:r>
            <a:endParaRPr lang="en-US" sz="3200" b="1" dirty="0">
              <a:latin typeface="Garamond Premr Pro" pitchFamily="18"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Structural Strategy</a:t>
            </a:r>
            <a:endParaRPr lang="en-US" sz="3200" b="1" dirty="0">
              <a:latin typeface="Trajan Pro" pitchFamily="18" charset="0"/>
            </a:endParaRPr>
          </a:p>
        </p:txBody>
      </p:sp>
      <p:pic>
        <p:nvPicPr>
          <p:cNvPr id="11" name="Picture 10"/>
          <p:cNvPicPr/>
          <p:nvPr/>
        </p:nvPicPr>
        <p:blipFill>
          <a:blip r:embed="rId2" cstate="print"/>
          <a:srcRect l="6731" t="17632" r="50481" b="11840"/>
          <a:stretch>
            <a:fillRect/>
          </a:stretch>
        </p:blipFill>
        <p:spPr bwMode="auto">
          <a:xfrm>
            <a:off x="9525000" y="838200"/>
            <a:ext cx="8207518" cy="5410200"/>
          </a:xfrm>
          <a:prstGeom prst="rect">
            <a:avLst/>
          </a:prstGeom>
          <a:noFill/>
          <a:ln w="9525">
            <a:solidFill>
              <a:schemeClr val="tx1"/>
            </a:solidFill>
            <a:miter lim="800000"/>
            <a:headEnd/>
            <a:tailEnd/>
          </a:ln>
        </p:spPr>
      </p:pic>
      <p:pic>
        <p:nvPicPr>
          <p:cNvPr id="12" name="Picture 11"/>
          <p:cNvPicPr/>
          <p:nvPr/>
        </p:nvPicPr>
        <p:blipFill>
          <a:blip r:embed="rId3" cstate="print"/>
          <a:srcRect l="11057" t="20400" r="51122" b="21763"/>
          <a:stretch>
            <a:fillRect/>
          </a:stretch>
        </p:blipFill>
        <p:spPr bwMode="auto">
          <a:xfrm>
            <a:off x="18516600" y="838200"/>
            <a:ext cx="8610600" cy="5486400"/>
          </a:xfrm>
          <a:prstGeom prst="rect">
            <a:avLst/>
          </a:prstGeom>
          <a:noFill/>
          <a:ln w="25400">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latin typeface="Trajan Pro" pitchFamily="18" charset="0"/>
              </a:rPr>
              <a:t> Cost, Duration </a:t>
            </a:r>
            <a:endParaRPr lang="en-US" sz="2000" b="1" kern="1200" dirty="0" smtClean="0">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Structural Strategy</a:t>
            </a:r>
            <a:endParaRPr lang="en-US" sz="3200" b="1" dirty="0">
              <a:latin typeface="Trajan Pro" pitchFamily="18" charset="0"/>
            </a:endParaRPr>
          </a:p>
        </p:txBody>
      </p:sp>
      <p:sp>
        <p:nvSpPr>
          <p:cNvPr id="6" name="TextBox 5"/>
          <p:cNvSpPr txBox="1"/>
          <p:nvPr/>
        </p:nvSpPr>
        <p:spPr>
          <a:xfrm>
            <a:off x="9220200" y="609601"/>
            <a:ext cx="9296400" cy="3046988"/>
          </a:xfrm>
          <a:prstGeom prst="rect">
            <a:avLst/>
          </a:prstGeom>
          <a:noFill/>
        </p:spPr>
        <p:txBody>
          <a:bodyPr wrap="square" rtlCol="0">
            <a:spAutoFit/>
          </a:bodyPr>
          <a:lstStyle/>
          <a:p>
            <a:pPr algn="ctr"/>
            <a:r>
              <a:rPr lang="en-US" sz="3200" u="sng" dirty="0" smtClean="0">
                <a:latin typeface="Garamond Premr Pro" pitchFamily="18" charset="0"/>
              </a:rPr>
              <a:t>Cost</a:t>
            </a:r>
          </a:p>
          <a:p>
            <a:pPr>
              <a:buFont typeface="Arial" pitchFamily="34" charset="0"/>
              <a:buChar char="•"/>
            </a:pPr>
            <a:r>
              <a:rPr lang="en-US" sz="3200" dirty="0" smtClean="0">
                <a:latin typeface="Garamond Premr Pro" pitchFamily="18" charset="0"/>
              </a:rPr>
              <a:t> Cost of Steel = $2,600 per ton</a:t>
            </a:r>
          </a:p>
          <a:p>
            <a:pPr lvl="0">
              <a:buFont typeface="Arial" pitchFamily="34" charset="0"/>
              <a:buChar char="•"/>
            </a:pPr>
            <a:r>
              <a:rPr lang="en-US" sz="3200" dirty="0" smtClean="0">
                <a:latin typeface="Garamond Premr Pro" pitchFamily="18" charset="0"/>
              </a:rPr>
              <a:t> LWC on Metal Deck = $184/CY</a:t>
            </a:r>
          </a:p>
          <a:p>
            <a:pPr lvl="0">
              <a:buFont typeface="Arial" pitchFamily="34" charset="0"/>
              <a:buChar char="•"/>
            </a:pPr>
            <a:r>
              <a:rPr lang="en-US" sz="3200" dirty="0" smtClean="0">
                <a:latin typeface="Garamond Premr Pro" pitchFamily="18" charset="0"/>
              </a:rPr>
              <a:t> Welded Wire Mesh (6x6 W2.9 x W2.9) = $57/CSF</a:t>
            </a:r>
          </a:p>
          <a:p>
            <a:pPr lvl="0">
              <a:buFont typeface="Arial" pitchFamily="34" charset="0"/>
              <a:buChar char="•"/>
            </a:pPr>
            <a:r>
              <a:rPr lang="en-US" sz="3200" dirty="0" smtClean="0">
                <a:latin typeface="Garamond Premr Pro" pitchFamily="18" charset="0"/>
              </a:rPr>
              <a:t> Metal Decking = $3.15/SF</a:t>
            </a:r>
          </a:p>
          <a:p>
            <a:pPr lvl="0">
              <a:buFont typeface="Arial" pitchFamily="34" charset="0"/>
              <a:buChar char="•"/>
            </a:pPr>
            <a:r>
              <a:rPr lang="en-US" sz="3200" dirty="0" smtClean="0">
                <a:latin typeface="Garamond Premr Pro" pitchFamily="18" charset="0"/>
              </a:rPr>
              <a:t> Roof Decking = $2.80/SF</a:t>
            </a:r>
          </a:p>
        </p:txBody>
      </p:sp>
      <p:sp>
        <p:nvSpPr>
          <p:cNvPr id="7" name="TextBox 6"/>
          <p:cNvSpPr txBox="1"/>
          <p:nvPr/>
        </p:nvSpPr>
        <p:spPr>
          <a:xfrm>
            <a:off x="9220200" y="3505200"/>
            <a:ext cx="8839200" cy="1846659"/>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Original Estimate of Structure = $3,235,398</a:t>
            </a:r>
          </a:p>
          <a:p>
            <a:pPr marL="0" lvl="1">
              <a:buFont typeface="Arial" pitchFamily="34" charset="0"/>
              <a:buChar char="•"/>
            </a:pPr>
            <a:r>
              <a:rPr lang="en-US" sz="3200" dirty="0" smtClean="0">
                <a:latin typeface="Garamond Premr Pro" pitchFamily="18" charset="0"/>
              </a:rPr>
              <a:t> New Estimate of Structure = $3,001,419</a:t>
            </a:r>
          </a:p>
          <a:p>
            <a:pPr marL="0" lvl="1">
              <a:buFont typeface="Arial" pitchFamily="34" charset="0"/>
              <a:buChar char="•"/>
            </a:pPr>
            <a:r>
              <a:rPr lang="en-US" sz="3200" dirty="0" smtClean="0">
                <a:latin typeface="Garamond Premr Pro" pitchFamily="18" charset="0"/>
              </a:rPr>
              <a:t> Savings = </a:t>
            </a:r>
            <a:r>
              <a:rPr lang="en-US" sz="3200" b="1" dirty="0" smtClean="0">
                <a:latin typeface="Garamond Premr Pro" pitchFamily="18" charset="0"/>
              </a:rPr>
              <a:t>$233,978.70</a:t>
            </a:r>
          </a:p>
          <a:p>
            <a:endParaRPr lang="en-US" dirty="0"/>
          </a:p>
        </p:txBody>
      </p:sp>
      <p:sp>
        <p:nvSpPr>
          <p:cNvPr id="8" name="TextBox 7"/>
          <p:cNvSpPr txBox="1"/>
          <p:nvPr/>
        </p:nvSpPr>
        <p:spPr>
          <a:xfrm>
            <a:off x="18516600" y="609600"/>
            <a:ext cx="8915400" cy="2554545"/>
          </a:xfrm>
          <a:prstGeom prst="rect">
            <a:avLst/>
          </a:prstGeom>
          <a:noFill/>
        </p:spPr>
        <p:txBody>
          <a:bodyPr wrap="square" rtlCol="0">
            <a:spAutoFit/>
          </a:bodyPr>
          <a:lstStyle/>
          <a:p>
            <a:pPr algn="ctr"/>
            <a:r>
              <a:rPr lang="en-US" sz="3200" u="sng" dirty="0" smtClean="0">
                <a:latin typeface="Garamond Premr Pro" pitchFamily="18" charset="0"/>
              </a:rPr>
              <a:t>Duration</a:t>
            </a:r>
          </a:p>
          <a:p>
            <a:pPr>
              <a:buFont typeface="Arial" pitchFamily="34" charset="0"/>
              <a:buChar char="•"/>
            </a:pPr>
            <a:r>
              <a:rPr lang="en-US" sz="3200" dirty="0" smtClean="0">
                <a:latin typeface="Garamond Premr Pro" pitchFamily="18" charset="0"/>
              </a:rPr>
              <a:t>Original Duration on Critical Path</a:t>
            </a:r>
          </a:p>
          <a:p>
            <a:pPr lvl="1">
              <a:buFont typeface="Arial" pitchFamily="34" charset="0"/>
              <a:buChar char="•"/>
            </a:pPr>
            <a:r>
              <a:rPr lang="en-US" sz="3200" dirty="0" smtClean="0">
                <a:latin typeface="Garamond Premr Pro" pitchFamily="18" charset="0"/>
              </a:rPr>
              <a:t> 118 Days = 23.6 Weeks</a:t>
            </a:r>
          </a:p>
          <a:p>
            <a:pPr>
              <a:buFont typeface="Arial" pitchFamily="34" charset="0"/>
              <a:buChar char="•"/>
            </a:pPr>
            <a:r>
              <a:rPr lang="en-US" sz="3200" dirty="0" smtClean="0">
                <a:latin typeface="Garamond Premr Pro" pitchFamily="18" charset="0"/>
              </a:rPr>
              <a:t> New Duration (Assuming entirely on Critical Path)</a:t>
            </a:r>
          </a:p>
          <a:p>
            <a:pPr lvl="1">
              <a:buFont typeface="Arial" pitchFamily="34" charset="0"/>
              <a:buChar char="•"/>
            </a:pPr>
            <a:r>
              <a:rPr lang="en-US" sz="3200" dirty="0" smtClean="0">
                <a:latin typeface="Garamond Premr Pro" pitchFamily="18" charset="0"/>
              </a:rPr>
              <a:t> 68 Days = 13.6 Weeks</a:t>
            </a:r>
          </a:p>
        </p:txBody>
      </p:sp>
      <p:sp>
        <p:nvSpPr>
          <p:cNvPr id="9" name="TextBox 8"/>
          <p:cNvSpPr txBox="1"/>
          <p:nvPr/>
        </p:nvSpPr>
        <p:spPr>
          <a:xfrm>
            <a:off x="18516600" y="3008055"/>
            <a:ext cx="8915400" cy="1077218"/>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Savings</a:t>
            </a:r>
          </a:p>
          <a:p>
            <a:pPr lvl="1">
              <a:buFont typeface="Arial" pitchFamily="34" charset="0"/>
              <a:buChar char="•"/>
            </a:pPr>
            <a:r>
              <a:rPr lang="en-US" sz="3200" dirty="0" smtClean="0">
                <a:latin typeface="Garamond Premr Pro" pitchFamily="18" charset="0"/>
              </a:rPr>
              <a:t> 10 Weeks = $271,061 in General Conditions &amp; Fee</a:t>
            </a:r>
          </a:p>
        </p:txBody>
      </p:sp>
      <p:sp>
        <p:nvSpPr>
          <p:cNvPr id="10" name="TextBox 9"/>
          <p:cNvSpPr txBox="1"/>
          <p:nvPr/>
        </p:nvSpPr>
        <p:spPr>
          <a:xfrm>
            <a:off x="18516600" y="4114800"/>
            <a:ext cx="8915400" cy="1077218"/>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Total Savings</a:t>
            </a:r>
          </a:p>
          <a:p>
            <a:pPr lvl="1">
              <a:buFont typeface="Arial" pitchFamily="34" charset="0"/>
              <a:buChar char="•"/>
            </a:pPr>
            <a:r>
              <a:rPr lang="en-US" sz="3200" b="1" dirty="0" smtClean="0">
                <a:latin typeface="Garamond Premr Pro" pitchFamily="18" charset="0"/>
              </a:rPr>
              <a:t> $505,040 and 2.5 Months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latin typeface="Trajan Pro" pitchFamily="18" charset="0"/>
              </a:rPr>
              <a:t> Cost, Duration </a:t>
            </a:r>
            <a:endParaRPr lang="en-US" sz="2000" b="1" kern="1200" dirty="0" smtClean="0">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Structural Strategy</a:t>
            </a:r>
            <a:endParaRPr lang="en-US" sz="3200" b="1" dirty="0">
              <a:latin typeface="Trajan Pro" pitchFamily="18" charset="0"/>
            </a:endParaRPr>
          </a:p>
        </p:txBody>
      </p:sp>
      <p:pic>
        <p:nvPicPr>
          <p:cNvPr id="11" name="Picture 10"/>
          <p:cNvPicPr/>
          <p:nvPr/>
        </p:nvPicPr>
        <p:blipFill>
          <a:blip r:embed="rId2" cstate="print"/>
          <a:srcRect l="14420" t="28400" r="68815" b="22000"/>
          <a:stretch>
            <a:fillRect/>
          </a:stretch>
        </p:blipFill>
        <p:spPr bwMode="auto">
          <a:xfrm>
            <a:off x="11587162" y="904875"/>
            <a:ext cx="4257675" cy="5048250"/>
          </a:xfrm>
          <a:prstGeom prst="rect">
            <a:avLst/>
          </a:prstGeom>
          <a:noFill/>
          <a:ln w="25400">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4" name="Picture 33" descr="T:\Thesis Final\Steel Images\B COL.jpg"/>
          <p:cNvPicPr/>
          <p:nvPr/>
        </p:nvPicPr>
        <p:blipFill>
          <a:blip r:embed="rId2" cstate="print"/>
          <a:srcRect/>
          <a:stretch>
            <a:fillRect/>
          </a:stretch>
        </p:blipFill>
        <p:spPr bwMode="auto">
          <a:xfrm>
            <a:off x="76200" y="457200"/>
            <a:ext cx="2819400" cy="2519463"/>
          </a:xfrm>
          <a:prstGeom prst="rect">
            <a:avLst/>
          </a:prstGeom>
          <a:noFill/>
          <a:ln w="9525">
            <a:noFill/>
            <a:miter lim="800000"/>
            <a:headEnd/>
            <a:tailEnd/>
          </a:ln>
        </p:spPr>
      </p:pic>
      <p:pic>
        <p:nvPicPr>
          <p:cNvPr id="36" name="Picture 35" descr="T:\Thesis Final\Steel Images\1 BM.jpg"/>
          <p:cNvPicPr/>
          <p:nvPr/>
        </p:nvPicPr>
        <p:blipFill>
          <a:blip r:embed="rId3" cstate="print"/>
          <a:srcRect/>
          <a:stretch>
            <a:fillRect/>
          </a:stretch>
        </p:blipFill>
        <p:spPr bwMode="auto">
          <a:xfrm>
            <a:off x="3124200" y="457200"/>
            <a:ext cx="2813663" cy="2511345"/>
          </a:xfrm>
          <a:prstGeom prst="rect">
            <a:avLst/>
          </a:prstGeom>
          <a:noFill/>
          <a:ln w="9525">
            <a:noFill/>
            <a:miter lim="800000"/>
            <a:headEnd/>
            <a:tailEnd/>
          </a:ln>
        </p:spPr>
      </p:pic>
      <p:pic>
        <p:nvPicPr>
          <p:cNvPr id="37" name="Picture 36" descr="T:\Thesis Final\Steel Images\1 EL SL.jpg"/>
          <p:cNvPicPr/>
          <p:nvPr/>
        </p:nvPicPr>
        <p:blipFill>
          <a:blip r:embed="rId4" cstate="print"/>
          <a:srcRect/>
          <a:stretch>
            <a:fillRect/>
          </a:stretch>
        </p:blipFill>
        <p:spPr bwMode="auto">
          <a:xfrm>
            <a:off x="6172200" y="457200"/>
            <a:ext cx="2818743" cy="2516120"/>
          </a:xfrm>
          <a:prstGeom prst="rect">
            <a:avLst/>
          </a:prstGeom>
          <a:noFill/>
          <a:ln w="9525">
            <a:noFill/>
            <a:miter lim="800000"/>
            <a:headEnd/>
            <a:tailEnd/>
          </a:ln>
        </p:spPr>
      </p:pic>
      <p:pic>
        <p:nvPicPr>
          <p:cNvPr id="38" name="Picture 37" descr="T:\Thesis Final\Steel Images\1 COL Z3 &amp; Z4.jpg"/>
          <p:cNvPicPr/>
          <p:nvPr/>
        </p:nvPicPr>
        <p:blipFill>
          <a:blip r:embed="rId5" cstate="print"/>
          <a:srcRect/>
          <a:stretch>
            <a:fillRect/>
          </a:stretch>
        </p:blipFill>
        <p:spPr bwMode="auto">
          <a:xfrm>
            <a:off x="9220200" y="457200"/>
            <a:ext cx="2825871" cy="2522483"/>
          </a:xfrm>
          <a:prstGeom prst="rect">
            <a:avLst/>
          </a:prstGeom>
          <a:noFill/>
          <a:ln w="9525">
            <a:noFill/>
            <a:miter lim="800000"/>
            <a:headEnd/>
            <a:tailEnd/>
          </a:ln>
        </p:spPr>
      </p:pic>
      <p:pic>
        <p:nvPicPr>
          <p:cNvPr id="39" name="Picture 38" descr="T:\Thesis Final\Steel Images\1 COL Z5 &amp; Z6.jpg"/>
          <p:cNvPicPr/>
          <p:nvPr/>
        </p:nvPicPr>
        <p:blipFill>
          <a:blip r:embed="rId6" cstate="print"/>
          <a:srcRect/>
          <a:stretch>
            <a:fillRect/>
          </a:stretch>
        </p:blipFill>
        <p:spPr bwMode="auto">
          <a:xfrm>
            <a:off x="12268200" y="457200"/>
            <a:ext cx="2818108" cy="2515555"/>
          </a:xfrm>
          <a:prstGeom prst="rect">
            <a:avLst/>
          </a:prstGeom>
          <a:noFill/>
          <a:ln w="9525">
            <a:noFill/>
            <a:miter lim="800000"/>
            <a:headEnd/>
            <a:tailEnd/>
          </a:ln>
        </p:spPr>
      </p:pic>
      <p:pic>
        <p:nvPicPr>
          <p:cNvPr id="40" name="Picture 39" descr="T:\Thesis Final\Steel Images\2 BM Z1 &amp; Z2.jpg"/>
          <p:cNvPicPr/>
          <p:nvPr/>
        </p:nvPicPr>
        <p:blipFill>
          <a:blip r:embed="rId7" cstate="print"/>
          <a:srcRect/>
          <a:stretch>
            <a:fillRect/>
          </a:stretch>
        </p:blipFill>
        <p:spPr bwMode="auto">
          <a:xfrm>
            <a:off x="15392400" y="457200"/>
            <a:ext cx="2813028" cy="2511019"/>
          </a:xfrm>
          <a:prstGeom prst="rect">
            <a:avLst/>
          </a:prstGeom>
          <a:noFill/>
          <a:ln w="9525">
            <a:noFill/>
            <a:miter lim="800000"/>
            <a:headEnd/>
            <a:tailEnd/>
          </a:ln>
        </p:spPr>
      </p:pic>
      <p:pic>
        <p:nvPicPr>
          <p:cNvPr id="41" name="Picture 40" descr="T:\Thesis Final\Steel Images\2 BM Z3 &amp; Z4.jpg"/>
          <p:cNvPicPr/>
          <p:nvPr/>
        </p:nvPicPr>
        <p:blipFill>
          <a:blip r:embed="rId8" cstate="print"/>
          <a:srcRect/>
          <a:stretch>
            <a:fillRect/>
          </a:stretch>
        </p:blipFill>
        <p:spPr bwMode="auto">
          <a:xfrm>
            <a:off x="18442327" y="457200"/>
            <a:ext cx="2817473" cy="2514987"/>
          </a:xfrm>
          <a:prstGeom prst="rect">
            <a:avLst/>
          </a:prstGeom>
          <a:noFill/>
          <a:ln w="9525">
            <a:noFill/>
            <a:miter lim="800000"/>
            <a:headEnd/>
            <a:tailEnd/>
          </a:ln>
        </p:spPr>
      </p:pic>
      <p:pic>
        <p:nvPicPr>
          <p:cNvPr id="43" name="Picture 42" descr="T:\Thesis Final\Steel Images\2 BM Z5 &amp; Z6.jpg"/>
          <p:cNvPicPr/>
          <p:nvPr/>
        </p:nvPicPr>
        <p:blipFill>
          <a:blip r:embed="rId9" cstate="print"/>
          <a:srcRect/>
          <a:stretch>
            <a:fillRect/>
          </a:stretch>
        </p:blipFill>
        <p:spPr bwMode="auto">
          <a:xfrm>
            <a:off x="21488400" y="457200"/>
            <a:ext cx="2812393" cy="2510452"/>
          </a:xfrm>
          <a:prstGeom prst="rect">
            <a:avLst/>
          </a:prstGeom>
          <a:noFill/>
          <a:ln w="9525">
            <a:noFill/>
            <a:miter lim="800000"/>
            <a:headEnd/>
            <a:tailEnd/>
          </a:ln>
        </p:spPr>
      </p:pic>
      <p:pic>
        <p:nvPicPr>
          <p:cNvPr id="44" name="Picture 43" descr="T:\Thesis Final\Steel Images\2 EL SL.jpg"/>
          <p:cNvPicPr/>
          <p:nvPr/>
        </p:nvPicPr>
        <p:blipFill>
          <a:blip r:embed="rId10" cstate="print"/>
          <a:srcRect/>
          <a:stretch>
            <a:fillRect/>
          </a:stretch>
        </p:blipFill>
        <p:spPr bwMode="auto">
          <a:xfrm>
            <a:off x="24538962" y="457200"/>
            <a:ext cx="2816838" cy="2514422"/>
          </a:xfrm>
          <a:prstGeom prst="rect">
            <a:avLst/>
          </a:prstGeom>
          <a:noFill/>
          <a:ln w="9525">
            <a:noFill/>
            <a:miter lim="800000"/>
            <a:headEnd/>
            <a:tailEnd/>
          </a:ln>
        </p:spPr>
      </p:pic>
      <p:pic>
        <p:nvPicPr>
          <p:cNvPr id="45" name="Picture 44" descr="T:\Thesis Final\Steel Images\2-3 COL Z1 &amp; Z2.jpg"/>
          <p:cNvPicPr/>
          <p:nvPr/>
        </p:nvPicPr>
        <p:blipFill>
          <a:blip r:embed="rId11" cstate="print"/>
          <a:srcRect/>
          <a:stretch>
            <a:fillRect/>
          </a:stretch>
        </p:blipFill>
        <p:spPr bwMode="auto">
          <a:xfrm>
            <a:off x="76200" y="3657600"/>
            <a:ext cx="2811758" cy="2509887"/>
          </a:xfrm>
          <a:prstGeom prst="rect">
            <a:avLst/>
          </a:prstGeom>
          <a:noFill/>
          <a:ln w="9525">
            <a:noFill/>
            <a:miter lim="800000"/>
            <a:headEnd/>
            <a:tailEnd/>
          </a:ln>
        </p:spPr>
      </p:pic>
      <p:pic>
        <p:nvPicPr>
          <p:cNvPr id="46" name="Picture 45" descr="T:\Thesis Final\Steel Images\3 BM Z1 &amp; Z2.jpg"/>
          <p:cNvPicPr/>
          <p:nvPr/>
        </p:nvPicPr>
        <p:blipFill>
          <a:blip r:embed="rId12" cstate="print"/>
          <a:srcRect/>
          <a:stretch>
            <a:fillRect/>
          </a:stretch>
        </p:blipFill>
        <p:spPr bwMode="auto">
          <a:xfrm>
            <a:off x="3124200" y="3657600"/>
            <a:ext cx="2896518" cy="2509345"/>
          </a:xfrm>
          <a:prstGeom prst="rect">
            <a:avLst/>
          </a:prstGeom>
          <a:noFill/>
          <a:ln w="9525">
            <a:noFill/>
            <a:miter lim="800000"/>
            <a:headEnd/>
            <a:tailEnd/>
          </a:ln>
        </p:spPr>
      </p:pic>
      <p:pic>
        <p:nvPicPr>
          <p:cNvPr id="47" name="Picture 46" descr="T:\Thesis Final\Steel Images\3 BM Z3 &amp; Z4.jpg"/>
          <p:cNvPicPr/>
          <p:nvPr/>
        </p:nvPicPr>
        <p:blipFill>
          <a:blip r:embed="rId13" cstate="print"/>
          <a:srcRect/>
          <a:stretch>
            <a:fillRect/>
          </a:stretch>
        </p:blipFill>
        <p:spPr bwMode="auto">
          <a:xfrm>
            <a:off x="6172200" y="3657600"/>
            <a:ext cx="2896517" cy="2514599"/>
          </a:xfrm>
          <a:prstGeom prst="rect">
            <a:avLst/>
          </a:prstGeom>
          <a:noFill/>
          <a:ln w="9525">
            <a:noFill/>
            <a:miter lim="800000"/>
            <a:headEnd/>
            <a:tailEnd/>
          </a:ln>
        </p:spPr>
      </p:pic>
      <p:pic>
        <p:nvPicPr>
          <p:cNvPr id="48" name="Picture 47" descr="T:\Thesis Final\Steel Images\3 BM Z5 &amp; Z6.jpg"/>
          <p:cNvPicPr/>
          <p:nvPr/>
        </p:nvPicPr>
        <p:blipFill>
          <a:blip r:embed="rId14" cstate="print"/>
          <a:srcRect/>
          <a:stretch>
            <a:fillRect/>
          </a:stretch>
        </p:blipFill>
        <p:spPr bwMode="auto">
          <a:xfrm>
            <a:off x="9220200" y="3657600"/>
            <a:ext cx="2897571" cy="2510285"/>
          </a:xfrm>
          <a:prstGeom prst="rect">
            <a:avLst/>
          </a:prstGeom>
          <a:noFill/>
          <a:ln w="9525">
            <a:noFill/>
            <a:miter lim="800000"/>
            <a:headEnd/>
            <a:tailEnd/>
          </a:ln>
        </p:spPr>
      </p:pic>
      <p:pic>
        <p:nvPicPr>
          <p:cNvPr id="49" name="Picture 48" descr="T:\Thesis Final\Steel Images\3 BM Z7 &amp; Z8.jpg"/>
          <p:cNvPicPr/>
          <p:nvPr/>
        </p:nvPicPr>
        <p:blipFill>
          <a:blip r:embed="rId15" cstate="print"/>
          <a:srcRect/>
          <a:stretch>
            <a:fillRect/>
          </a:stretch>
        </p:blipFill>
        <p:spPr bwMode="auto">
          <a:xfrm>
            <a:off x="12268200" y="3657600"/>
            <a:ext cx="2896516" cy="2509345"/>
          </a:xfrm>
          <a:prstGeom prst="rect">
            <a:avLst/>
          </a:prstGeom>
          <a:noFill/>
          <a:ln w="9525">
            <a:noFill/>
            <a:miter lim="800000"/>
            <a:headEnd/>
            <a:tailEnd/>
          </a:ln>
        </p:spPr>
      </p:pic>
      <p:pic>
        <p:nvPicPr>
          <p:cNvPr id="50" name="Picture 49" descr="T:\Thesis Final\Steel Images\3 EL SL N.jpg"/>
          <p:cNvPicPr/>
          <p:nvPr/>
        </p:nvPicPr>
        <p:blipFill>
          <a:blip r:embed="rId16" cstate="print"/>
          <a:srcRect/>
          <a:stretch>
            <a:fillRect/>
          </a:stretch>
        </p:blipFill>
        <p:spPr bwMode="auto">
          <a:xfrm>
            <a:off x="15316200" y="3657600"/>
            <a:ext cx="2895600" cy="2508277"/>
          </a:xfrm>
          <a:prstGeom prst="rect">
            <a:avLst/>
          </a:prstGeom>
          <a:noFill/>
          <a:ln w="9525">
            <a:noFill/>
            <a:miter lim="800000"/>
            <a:headEnd/>
            <a:tailEnd/>
          </a:ln>
        </p:spPr>
      </p:pic>
      <p:pic>
        <p:nvPicPr>
          <p:cNvPr id="51" name="Picture 50" descr="T:\Thesis Final\Steel Images\3 EL SL S.jpg"/>
          <p:cNvPicPr/>
          <p:nvPr/>
        </p:nvPicPr>
        <p:blipFill>
          <a:blip r:embed="rId17" cstate="print"/>
          <a:srcRect/>
          <a:stretch>
            <a:fillRect/>
          </a:stretch>
        </p:blipFill>
        <p:spPr bwMode="auto">
          <a:xfrm>
            <a:off x="18434429" y="3657600"/>
            <a:ext cx="2901571" cy="2514600"/>
          </a:xfrm>
          <a:prstGeom prst="rect">
            <a:avLst/>
          </a:prstGeom>
          <a:noFill/>
          <a:ln w="9525">
            <a:noFill/>
            <a:miter lim="800000"/>
            <a:headEnd/>
            <a:tailEnd/>
          </a:ln>
        </p:spPr>
      </p:pic>
      <p:pic>
        <p:nvPicPr>
          <p:cNvPr id="52" name="Picture 51" descr="T:\Thesis Final\Steel Images\3-R COL Z7 &amp; Z8.jpg"/>
          <p:cNvPicPr/>
          <p:nvPr/>
        </p:nvPicPr>
        <p:blipFill>
          <a:blip r:embed="rId18" cstate="print"/>
          <a:srcRect/>
          <a:stretch>
            <a:fillRect/>
          </a:stretch>
        </p:blipFill>
        <p:spPr bwMode="auto">
          <a:xfrm>
            <a:off x="21486429" y="3657600"/>
            <a:ext cx="2897571" cy="2510286"/>
          </a:xfrm>
          <a:prstGeom prst="rect">
            <a:avLst/>
          </a:prstGeom>
          <a:noFill/>
          <a:ln w="9525">
            <a:noFill/>
            <a:miter lim="800000"/>
            <a:headEnd/>
            <a:tailEnd/>
          </a:ln>
        </p:spPr>
      </p:pic>
      <p:pic>
        <p:nvPicPr>
          <p:cNvPr id="53" name="Picture 52" descr="T:\Thesis Final\Steel Images\4 BM Z7 &amp; Z8.jpg"/>
          <p:cNvPicPr/>
          <p:nvPr/>
        </p:nvPicPr>
        <p:blipFill>
          <a:blip r:embed="rId19" cstate="print"/>
          <a:srcRect/>
          <a:stretch>
            <a:fillRect/>
          </a:stretch>
        </p:blipFill>
        <p:spPr bwMode="auto">
          <a:xfrm>
            <a:off x="24460200" y="3657601"/>
            <a:ext cx="2901571" cy="2514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latin typeface="Trajan Pro" pitchFamily="18" charset="0"/>
              </a:rPr>
              <a:t>Energy Strategy</a:t>
            </a:r>
          </a:p>
          <a:p>
            <a:pPr lvl="1">
              <a:buFont typeface="Arial" pitchFamily="34" charset="0"/>
              <a:buChar char="•"/>
            </a:pPr>
            <a:r>
              <a:rPr lang="en-US" sz="2400" b="1" dirty="0" smtClean="0">
                <a:latin typeface="Trajan Pro" pitchFamily="18" charset="0"/>
              </a:rPr>
              <a:t> </a:t>
            </a:r>
            <a:r>
              <a:rPr lang="en-US" sz="2000" b="1" dirty="0" smtClean="0">
                <a:latin typeface="Trajan Pro" pitchFamily="18" charset="0"/>
              </a:rPr>
              <a:t>Central Utility Plant</a:t>
            </a:r>
            <a:endParaRPr lang="en-US" sz="2000" b="1" kern="1200" dirty="0" smtClean="0">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West Village Utility Plant</a:t>
            </a:r>
            <a:endParaRPr lang="en-US" sz="3200" b="1" dirty="0">
              <a:latin typeface="Trajan Pro" pitchFamily="18" charset="0"/>
            </a:endParaRPr>
          </a:p>
        </p:txBody>
      </p:sp>
      <p:graphicFrame>
        <p:nvGraphicFramePr>
          <p:cNvPr id="11" name="Diagram 10"/>
          <p:cNvGraphicFramePr/>
          <p:nvPr/>
        </p:nvGraphicFramePr>
        <p:xfrm>
          <a:off x="21869400" y="1198880"/>
          <a:ext cx="5181600" cy="4363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9296400" y="990600"/>
            <a:ext cx="8686800" cy="3231654"/>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Opportunity for Resolution</a:t>
            </a:r>
          </a:p>
          <a:p>
            <a:pPr lvl="1">
              <a:buFont typeface="Arial" pitchFamily="34" charset="0"/>
              <a:buChar char="•"/>
            </a:pPr>
            <a:r>
              <a:rPr lang="en-US" sz="2800" dirty="0" smtClean="0">
                <a:latin typeface="Garamond Premr Pro" pitchFamily="18" charset="0"/>
              </a:rPr>
              <a:t> East Campus Plant Too Far, Maxed Out</a:t>
            </a:r>
          </a:p>
          <a:p>
            <a:pPr lvl="1">
              <a:buFont typeface="Arial" pitchFamily="34" charset="0"/>
              <a:buChar char="•"/>
            </a:pPr>
            <a:r>
              <a:rPr lang="en-US" sz="2800" dirty="0" smtClean="0">
                <a:latin typeface="Garamond Premr Pro" pitchFamily="18" charset="0"/>
              </a:rPr>
              <a:t> Inefficient Decentralized Design for 8 Apartments and Commons </a:t>
            </a:r>
          </a:p>
          <a:p>
            <a:pPr>
              <a:buFont typeface="Arial" pitchFamily="34" charset="0"/>
              <a:buChar char="•"/>
            </a:pPr>
            <a:r>
              <a:rPr lang="en-US" sz="3200" dirty="0" smtClean="0">
                <a:latin typeface="Garamond Premr Pro" pitchFamily="18" charset="0"/>
              </a:rPr>
              <a:t> Integrated Solution</a:t>
            </a:r>
          </a:p>
          <a:p>
            <a:pPr lvl="1">
              <a:buFont typeface="Arial" pitchFamily="34" charset="0"/>
              <a:buChar char="•"/>
            </a:pPr>
            <a:r>
              <a:rPr lang="en-US" sz="2800" dirty="0" smtClean="0">
                <a:latin typeface="Garamond Premr Pro" pitchFamily="18" charset="0"/>
              </a:rPr>
              <a:t> Design a Central Utility Plant, Phased Over 10 Years</a:t>
            </a:r>
          </a:p>
          <a:p>
            <a:pPr lvl="1">
              <a:buFont typeface="Arial" pitchFamily="34" charset="0"/>
              <a:buChar char="•"/>
            </a:pPr>
            <a:r>
              <a:rPr lang="en-US" sz="2800" dirty="0" smtClean="0">
                <a:latin typeface="Garamond Premr Pro" pitchFamily="18" charset="0"/>
              </a:rPr>
              <a:t> Provide Heating and Cooling at Differing Peak Capacities</a:t>
            </a:r>
          </a:p>
        </p:txBody>
      </p:sp>
      <p:sp>
        <p:nvSpPr>
          <p:cNvPr id="13" name="TextBox 12"/>
          <p:cNvSpPr txBox="1"/>
          <p:nvPr/>
        </p:nvSpPr>
        <p:spPr>
          <a:xfrm>
            <a:off x="18211800" y="1066800"/>
            <a:ext cx="3657600" cy="2739211"/>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Goals</a:t>
            </a:r>
          </a:p>
          <a:p>
            <a:pPr lvl="1">
              <a:buFont typeface="Arial" pitchFamily="34" charset="0"/>
              <a:buChar char="•"/>
            </a:pPr>
            <a:r>
              <a:rPr lang="en-US" sz="2800" dirty="0" smtClean="0">
                <a:latin typeface="Garamond Premr Pro" pitchFamily="18" charset="0"/>
              </a:rPr>
              <a:t> Conduct Energy Study for West Village</a:t>
            </a:r>
          </a:p>
          <a:p>
            <a:pPr lvl="1">
              <a:buFont typeface="Arial" pitchFamily="34" charset="0"/>
              <a:buChar char="•"/>
            </a:pPr>
            <a:r>
              <a:rPr lang="en-US" sz="2800" dirty="0" smtClean="0">
                <a:latin typeface="Garamond Premr Pro" pitchFamily="18" charset="0"/>
              </a:rPr>
              <a:t> Determine Initial Costs Versus Long Term Savings</a:t>
            </a:r>
            <a:endParaRPr lang="en-US" sz="2800" dirty="0">
              <a:latin typeface="Garamond Premr Pro"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latin typeface="Trajan Pro" pitchFamily="18" charset="0"/>
              </a:rPr>
              <a:t>Energy Strategy</a:t>
            </a:r>
          </a:p>
          <a:p>
            <a:pPr lvl="1">
              <a:buFont typeface="Arial" pitchFamily="34" charset="0"/>
              <a:buChar char="•"/>
            </a:pPr>
            <a:r>
              <a:rPr lang="en-US" sz="2400" b="1" dirty="0" smtClean="0">
                <a:latin typeface="Trajan Pro" pitchFamily="18" charset="0"/>
              </a:rPr>
              <a:t> </a:t>
            </a:r>
            <a:r>
              <a:rPr lang="en-US" sz="2000" b="1" dirty="0" smtClean="0">
                <a:latin typeface="Trajan Pro" pitchFamily="18" charset="0"/>
              </a:rPr>
              <a:t>Central Utility Plant</a:t>
            </a:r>
            <a:endParaRPr lang="en-US" sz="2000" b="1" kern="1200" dirty="0" smtClean="0">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West Village Utility Plant</a:t>
            </a:r>
            <a:endParaRPr lang="en-US" sz="3200" b="1" dirty="0">
              <a:latin typeface="Trajan Pro" pitchFamily="18" charset="0"/>
            </a:endParaRPr>
          </a:p>
        </p:txBody>
      </p:sp>
      <p:sp>
        <p:nvSpPr>
          <p:cNvPr id="12" name="TextBox 11"/>
          <p:cNvSpPr txBox="1"/>
          <p:nvPr/>
        </p:nvSpPr>
        <p:spPr>
          <a:xfrm>
            <a:off x="9448800" y="990600"/>
            <a:ext cx="8686800" cy="3354765"/>
          </a:xfrm>
          <a:prstGeom prst="rect">
            <a:avLst/>
          </a:prstGeom>
          <a:noFill/>
        </p:spPr>
        <p:txBody>
          <a:bodyPr wrap="square" rtlCol="0">
            <a:spAutoFit/>
          </a:bodyPr>
          <a:lstStyle/>
          <a:p>
            <a:pPr lvl="0">
              <a:buFont typeface="Arial" pitchFamily="34" charset="0"/>
              <a:buChar char="•"/>
            </a:pPr>
            <a:r>
              <a:rPr lang="en-US" sz="3200" dirty="0" smtClean="0">
                <a:latin typeface="Garamond Premr Pro" pitchFamily="18" charset="0"/>
              </a:rPr>
              <a:t> Cooling</a:t>
            </a:r>
          </a:p>
          <a:p>
            <a:pPr lvl="1">
              <a:buFont typeface="Arial" pitchFamily="34" charset="0"/>
              <a:buChar char="•"/>
            </a:pPr>
            <a:r>
              <a:rPr lang="en-US" sz="2800" dirty="0" smtClean="0">
                <a:latin typeface="Garamond Premr Pro" pitchFamily="18" charset="0"/>
              </a:rPr>
              <a:t> Central Chilled Water System</a:t>
            </a:r>
          </a:p>
          <a:p>
            <a:pPr lvl="1">
              <a:buFont typeface="Arial" pitchFamily="34" charset="0"/>
              <a:buChar char="•"/>
            </a:pPr>
            <a:r>
              <a:rPr lang="en-US" sz="2800" dirty="0" smtClean="0">
                <a:latin typeface="Garamond Premr Pro" pitchFamily="18" charset="0"/>
              </a:rPr>
              <a:t> Three 900 ton chillers to be run at 75% each. Two chillers would be able to handle the load if one were to go down.</a:t>
            </a:r>
          </a:p>
          <a:p>
            <a:pPr lvl="0">
              <a:buFont typeface="Arial" pitchFamily="34" charset="0"/>
              <a:buChar char="•"/>
            </a:pPr>
            <a:r>
              <a:rPr lang="en-US" sz="3200" dirty="0" smtClean="0">
                <a:latin typeface="Garamond Premr Pro" pitchFamily="18" charset="0"/>
              </a:rPr>
              <a:t> Heating</a:t>
            </a:r>
          </a:p>
          <a:p>
            <a:pPr lvl="1">
              <a:buFont typeface="Arial" pitchFamily="34" charset="0"/>
              <a:buChar char="•"/>
            </a:pPr>
            <a:r>
              <a:rPr lang="en-US" sz="2800" dirty="0" smtClean="0">
                <a:latin typeface="Garamond Premr Pro" pitchFamily="18" charset="0"/>
              </a:rPr>
              <a:t> Three 12,000 MBH rated hot water boilers running on natural gas</a:t>
            </a:r>
            <a:endParaRPr lang="en-US" sz="2800" dirty="0">
              <a:latin typeface="Garamond Premr Pro" pitchFamily="18" charset="0"/>
            </a:endParaRPr>
          </a:p>
        </p:txBody>
      </p:sp>
      <p:pic>
        <p:nvPicPr>
          <p:cNvPr id="7" name="Picture 6"/>
          <p:cNvPicPr/>
          <p:nvPr/>
        </p:nvPicPr>
        <p:blipFill>
          <a:blip r:embed="rId2" cstate="print"/>
          <a:srcRect/>
          <a:stretch>
            <a:fillRect/>
          </a:stretch>
        </p:blipFill>
        <p:spPr bwMode="auto">
          <a:xfrm>
            <a:off x="18516600" y="609600"/>
            <a:ext cx="8610600" cy="5638800"/>
          </a:xfrm>
          <a:prstGeom prst="rect">
            <a:avLst/>
          </a:prstGeom>
          <a:noFill/>
          <a:ln w="25400">
            <a:solidFill>
              <a:schemeClr val="tx1"/>
            </a:solidFill>
          </a:ln>
        </p:spPr>
      </p:pic>
      <p:sp>
        <p:nvSpPr>
          <p:cNvPr id="9" name="Oval 8"/>
          <p:cNvSpPr/>
          <p:nvPr/>
        </p:nvSpPr>
        <p:spPr>
          <a:xfrm>
            <a:off x="22402800" y="1295400"/>
            <a:ext cx="1219200" cy="1219200"/>
          </a:xfrm>
          <a:prstGeom prst="ellipse">
            <a:avLst/>
          </a:prstGeom>
          <a:solidFill>
            <a:srgbClr val="FFD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707600" y="1524000"/>
            <a:ext cx="685800" cy="923330"/>
          </a:xfrm>
          <a:prstGeom prst="rect">
            <a:avLst/>
          </a:prstGeom>
          <a:noFill/>
        </p:spPr>
        <p:txBody>
          <a:bodyPr wrap="square" rtlCol="0">
            <a:spAutoFit/>
          </a:bodyPr>
          <a:lstStyle/>
          <a:p>
            <a:pPr algn="ctr"/>
            <a:r>
              <a:rPr lang="en-US" sz="5400" dirty="0" smtClean="0">
                <a:latin typeface="Garamond Premr Pro" pitchFamily="18" charset="0"/>
              </a:rPr>
              <a:t>1</a:t>
            </a:r>
            <a:endParaRPr lang="en-US" sz="5400" dirty="0">
              <a:latin typeface="Garamond Premr Pro" pitchFamily="18" charset="0"/>
            </a:endParaRPr>
          </a:p>
        </p:txBody>
      </p:sp>
      <p:sp>
        <p:nvSpPr>
          <p:cNvPr id="11" name="Oval 10"/>
          <p:cNvSpPr/>
          <p:nvPr/>
        </p:nvSpPr>
        <p:spPr>
          <a:xfrm>
            <a:off x="25374600" y="2209800"/>
            <a:ext cx="1219200" cy="1219200"/>
          </a:xfrm>
          <a:prstGeom prst="ellipse">
            <a:avLst/>
          </a:prstGeom>
          <a:solidFill>
            <a:srgbClr val="FFD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679400" y="2438400"/>
            <a:ext cx="685800" cy="923330"/>
          </a:xfrm>
          <a:prstGeom prst="rect">
            <a:avLst/>
          </a:prstGeom>
          <a:noFill/>
        </p:spPr>
        <p:txBody>
          <a:bodyPr wrap="square" rtlCol="0">
            <a:spAutoFit/>
          </a:bodyPr>
          <a:lstStyle/>
          <a:p>
            <a:pPr algn="ctr"/>
            <a:r>
              <a:rPr lang="en-US" sz="5400" dirty="0" smtClean="0">
                <a:latin typeface="Garamond Premr Pro" pitchFamily="18" charset="0"/>
              </a:rPr>
              <a:t>2</a:t>
            </a:r>
            <a:endParaRPr lang="en-US" sz="5400" dirty="0">
              <a:latin typeface="Garamond Premr Pro" pitchFamily="18" charset="0"/>
            </a:endParaRPr>
          </a:p>
        </p:txBody>
      </p:sp>
      <p:sp>
        <p:nvSpPr>
          <p:cNvPr id="14" name="Oval 13"/>
          <p:cNvSpPr/>
          <p:nvPr/>
        </p:nvSpPr>
        <p:spPr>
          <a:xfrm>
            <a:off x="25146000" y="4343400"/>
            <a:ext cx="1219200" cy="1219200"/>
          </a:xfrm>
          <a:prstGeom prst="ellipse">
            <a:avLst/>
          </a:prstGeom>
          <a:solidFill>
            <a:srgbClr val="FFD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450800" y="4572000"/>
            <a:ext cx="685800" cy="923330"/>
          </a:xfrm>
          <a:prstGeom prst="rect">
            <a:avLst/>
          </a:prstGeom>
          <a:noFill/>
        </p:spPr>
        <p:txBody>
          <a:bodyPr wrap="square" rtlCol="0">
            <a:spAutoFit/>
          </a:bodyPr>
          <a:lstStyle/>
          <a:p>
            <a:pPr algn="ctr"/>
            <a:r>
              <a:rPr lang="en-US" sz="5400" dirty="0" smtClean="0">
                <a:latin typeface="Garamond Premr Pro" pitchFamily="18" charset="0"/>
              </a:rPr>
              <a:t>3</a:t>
            </a:r>
            <a:endParaRPr lang="en-US" sz="5400" dirty="0">
              <a:latin typeface="Garamond Premr Pro" pitchFamily="18"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4" name="TextBox 3"/>
          <p:cNvSpPr txBox="1"/>
          <p:nvPr/>
        </p:nvSpPr>
        <p:spPr>
          <a:xfrm>
            <a:off x="9525000" y="381000"/>
            <a:ext cx="8382000" cy="5940088"/>
          </a:xfrm>
          <a:prstGeom prst="rect">
            <a:avLst/>
          </a:prstGeom>
          <a:noFill/>
          <a:ln>
            <a:solidFill>
              <a:schemeClr val="tx1"/>
            </a:solidFill>
          </a:ln>
        </p:spPr>
        <p:txBody>
          <a:bodyPr wrap="square" rtlCol="0">
            <a:spAutoFit/>
          </a:bodyPr>
          <a:lstStyle/>
          <a:p>
            <a:r>
              <a:rPr lang="en-US" sz="3200" b="1" dirty="0" smtClean="0">
                <a:latin typeface="Trajan Pro" pitchFamily="18" charset="0"/>
              </a:rPr>
              <a:t>2003 Towson Master Plan</a:t>
            </a:r>
            <a:endParaRPr lang="en-US" sz="2400" b="1" dirty="0" smtClean="0">
              <a:latin typeface="Trajan Pro" pitchFamily="18" charset="0"/>
            </a:endParaRPr>
          </a:p>
          <a:p>
            <a:r>
              <a:rPr lang="en-US" sz="3200" dirty="0" smtClean="0">
                <a:latin typeface="Garamond Premr Pro" pitchFamily="18" charset="0"/>
              </a:rPr>
              <a:t>  </a:t>
            </a:r>
            <a:r>
              <a:rPr lang="en-US" sz="3200" u="sng" dirty="0" smtClean="0">
                <a:latin typeface="Garamond Premr Pro" pitchFamily="18" charset="0"/>
              </a:rPr>
              <a:t>Issues</a:t>
            </a:r>
          </a:p>
          <a:p>
            <a:pPr lvl="1">
              <a:buFont typeface="Arial" pitchFamily="34" charset="0"/>
              <a:buChar char="•"/>
            </a:pPr>
            <a:r>
              <a:rPr lang="en-US" sz="3200" dirty="0" smtClean="0">
                <a:latin typeface="Garamond Premr Pro" pitchFamily="18" charset="0"/>
              </a:rPr>
              <a:t> </a:t>
            </a:r>
            <a:r>
              <a:rPr lang="en-US" sz="2800" dirty="0" smtClean="0">
                <a:latin typeface="Garamond Premr Pro" pitchFamily="18" charset="0"/>
              </a:rPr>
              <a:t>Only One Building Addition in 25 Years</a:t>
            </a:r>
          </a:p>
          <a:p>
            <a:pPr lvl="1">
              <a:buFont typeface="Arial" pitchFamily="34" charset="0"/>
              <a:buChar char="•"/>
            </a:pPr>
            <a:r>
              <a:rPr lang="en-US" sz="2800" dirty="0" smtClean="0">
                <a:latin typeface="Garamond Premr Pro" pitchFamily="18" charset="0"/>
              </a:rPr>
              <a:t> $52 Million Dollar Maintenance Issue Backlog</a:t>
            </a:r>
          </a:p>
          <a:p>
            <a:pPr lvl="1">
              <a:buFont typeface="Arial" pitchFamily="34" charset="0"/>
              <a:buChar char="•"/>
            </a:pPr>
            <a:r>
              <a:rPr lang="en-US" sz="2800" dirty="0" smtClean="0">
                <a:latin typeface="Garamond Premr Pro" pitchFamily="18" charset="0"/>
              </a:rPr>
              <a:t> No Comprehensive Renovation for 90% of Facilities in 90 Years</a:t>
            </a:r>
          </a:p>
          <a:p>
            <a:pPr lvl="1">
              <a:buFont typeface="Arial" pitchFamily="34" charset="0"/>
              <a:buChar char="•"/>
            </a:pPr>
            <a:r>
              <a:rPr lang="en-US" sz="2800" dirty="0" smtClean="0">
                <a:latin typeface="Garamond Premr Pro" pitchFamily="18" charset="0"/>
              </a:rPr>
              <a:t> Majority of Students Live Off Campus, Not a Single Graduate Student Lives on Campus,</a:t>
            </a:r>
          </a:p>
          <a:p>
            <a:pPr lvl="1">
              <a:buFont typeface="Arial" pitchFamily="34" charset="0"/>
              <a:buChar char="•"/>
            </a:pPr>
            <a:r>
              <a:rPr lang="en-US" sz="2800" dirty="0" smtClean="0">
                <a:latin typeface="Garamond Premr Pro" pitchFamily="18" charset="0"/>
              </a:rPr>
              <a:t> Plans to add 2,500 Students Over 10 Years</a:t>
            </a:r>
          </a:p>
          <a:p>
            <a:pPr lvl="1"/>
            <a:endParaRPr lang="en-US" sz="2400" u="sng" dirty="0" smtClean="0">
              <a:latin typeface="Garamond" pitchFamily="18" charset="0"/>
            </a:endParaRPr>
          </a:p>
          <a:p>
            <a:r>
              <a:rPr lang="en-US" sz="2400" dirty="0" smtClean="0">
                <a:latin typeface="Trajan Pro" pitchFamily="18" charset="0"/>
              </a:rPr>
              <a:t>  </a:t>
            </a:r>
            <a:r>
              <a:rPr lang="en-US" sz="3200" u="sng" dirty="0" smtClean="0">
                <a:latin typeface="Garamond Premr Pro" pitchFamily="18" charset="0"/>
              </a:rPr>
              <a:t>Resolution</a:t>
            </a:r>
          </a:p>
          <a:p>
            <a:pPr lvl="1">
              <a:buFont typeface="Arial" pitchFamily="34" charset="0"/>
              <a:buChar char="•"/>
            </a:pPr>
            <a:r>
              <a:rPr lang="en-US" sz="2400" dirty="0" smtClean="0">
                <a:latin typeface="Trajan Pro" pitchFamily="18" charset="0"/>
              </a:rPr>
              <a:t> </a:t>
            </a:r>
            <a:r>
              <a:rPr lang="en-US" sz="2800" dirty="0" smtClean="0">
                <a:latin typeface="Garamond Premr Pro" pitchFamily="18" charset="0"/>
              </a:rPr>
              <a:t>West Village Campus</a:t>
            </a:r>
          </a:p>
          <a:p>
            <a:pPr lvl="1">
              <a:buFont typeface="Arial" pitchFamily="34" charset="0"/>
              <a:buChar char="•"/>
            </a:pPr>
            <a:endParaRPr lang="en-US" sz="3200" dirty="0">
              <a:latin typeface="Garamond" pitchFamily="18"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latin typeface="Trajan Pro" pitchFamily="18" charset="0"/>
              </a:rPr>
              <a:t>Façade Strategy</a:t>
            </a:r>
          </a:p>
          <a:p>
            <a:pPr lvl="1">
              <a:buFont typeface="Arial" pitchFamily="34" charset="0"/>
              <a:buChar char="•"/>
            </a:pPr>
            <a:r>
              <a:rPr lang="en-US" sz="2000" b="1" dirty="0" smtClean="0">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Façade Strategy</a:t>
            </a:r>
            <a:endParaRPr lang="en-US" sz="3200" b="1" dirty="0">
              <a:latin typeface="Trajan Pro" pitchFamily="18" charset="0"/>
            </a:endParaRPr>
          </a:p>
        </p:txBody>
      </p:sp>
      <p:sp>
        <p:nvSpPr>
          <p:cNvPr id="12" name="TextBox 11"/>
          <p:cNvSpPr txBox="1"/>
          <p:nvPr/>
        </p:nvSpPr>
        <p:spPr>
          <a:xfrm>
            <a:off x="9296400" y="990600"/>
            <a:ext cx="8839200" cy="3231654"/>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Opportunity for Resolution</a:t>
            </a:r>
          </a:p>
          <a:p>
            <a:pPr lvl="1">
              <a:buFont typeface="Arial" pitchFamily="34" charset="0"/>
              <a:buChar char="•"/>
            </a:pPr>
            <a:r>
              <a:rPr lang="en-US" sz="2800" dirty="0" smtClean="0">
                <a:latin typeface="Garamond Premr Pro" pitchFamily="18" charset="0"/>
              </a:rPr>
              <a:t> Early Involvement Opens the Door to Prefabrication</a:t>
            </a:r>
          </a:p>
          <a:p>
            <a:pPr lvl="1">
              <a:buFont typeface="Arial" pitchFamily="34" charset="0"/>
              <a:buChar char="•"/>
            </a:pPr>
            <a:r>
              <a:rPr lang="en-US" sz="2800" dirty="0" smtClean="0">
                <a:latin typeface="Garamond Premr Pro" pitchFamily="18" charset="0"/>
              </a:rPr>
              <a:t> Curtain Wall, Brick Masonry Wall, Metal Panels, and Exterior Framing Large Part of Critical Path</a:t>
            </a:r>
          </a:p>
          <a:p>
            <a:pPr>
              <a:buFont typeface="Arial" pitchFamily="34" charset="0"/>
              <a:buChar char="•"/>
            </a:pPr>
            <a:r>
              <a:rPr lang="en-US" sz="3200" dirty="0" smtClean="0">
                <a:latin typeface="Garamond Premr Pro" pitchFamily="18" charset="0"/>
              </a:rPr>
              <a:t> Integrated Solution</a:t>
            </a:r>
          </a:p>
          <a:p>
            <a:pPr lvl="1">
              <a:buFont typeface="Arial" pitchFamily="34" charset="0"/>
              <a:buChar char="•"/>
            </a:pPr>
            <a:r>
              <a:rPr lang="en-US" sz="2800" dirty="0" smtClean="0">
                <a:latin typeface="Garamond Premr Pro" pitchFamily="18" charset="0"/>
              </a:rPr>
              <a:t> Utilize Prefabricated Masonry Panels Brick Walls</a:t>
            </a:r>
          </a:p>
          <a:p>
            <a:pPr lvl="1">
              <a:buFont typeface="Arial" pitchFamily="34" charset="0"/>
              <a:buChar char="•"/>
            </a:pPr>
            <a:r>
              <a:rPr lang="en-US" sz="2800" dirty="0" smtClean="0">
                <a:latin typeface="Garamond Premr Pro" pitchFamily="18" charset="0"/>
              </a:rPr>
              <a:t> Can Be Installed Without Metal Framing First</a:t>
            </a:r>
          </a:p>
        </p:txBody>
      </p:sp>
      <p:sp>
        <p:nvSpPr>
          <p:cNvPr id="13" name="TextBox 12"/>
          <p:cNvSpPr txBox="1"/>
          <p:nvPr/>
        </p:nvSpPr>
        <p:spPr>
          <a:xfrm>
            <a:off x="18288000" y="990600"/>
            <a:ext cx="3733800" cy="5324535"/>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  Goals</a:t>
            </a:r>
          </a:p>
          <a:p>
            <a:pPr lvl="1">
              <a:buFont typeface="Arial" pitchFamily="34" charset="0"/>
              <a:buChar char="•"/>
            </a:pPr>
            <a:r>
              <a:rPr lang="en-US" sz="2800" dirty="0" smtClean="0">
                <a:latin typeface="Garamond Premr Pro" pitchFamily="18" charset="0"/>
              </a:rPr>
              <a:t> Design and Develop an Economical Façade System in with the Architecture Team’s Design Intent.</a:t>
            </a:r>
          </a:p>
          <a:p>
            <a:pPr lvl="1">
              <a:buFont typeface="Arial" pitchFamily="34" charset="0"/>
              <a:buChar char="•"/>
            </a:pPr>
            <a:r>
              <a:rPr lang="en-US" sz="2800" dirty="0" smtClean="0">
                <a:latin typeface="Garamond Premr Pro" pitchFamily="18" charset="0"/>
              </a:rPr>
              <a:t> Analyze Increase in Material Cost </a:t>
            </a:r>
            <a:r>
              <a:rPr lang="en-US" sz="2800" dirty="0" err="1" smtClean="0">
                <a:latin typeface="Garamond Premr Pro" pitchFamily="18" charset="0"/>
              </a:rPr>
              <a:t>vs</a:t>
            </a:r>
            <a:r>
              <a:rPr lang="en-US" sz="2800" dirty="0" smtClean="0">
                <a:latin typeface="Garamond Premr Pro" pitchFamily="18" charset="0"/>
              </a:rPr>
              <a:t> Speed of Construction</a:t>
            </a:r>
          </a:p>
          <a:p>
            <a:pPr lvl="1">
              <a:buFont typeface="Arial" pitchFamily="34" charset="0"/>
              <a:buChar char="•"/>
            </a:pPr>
            <a:r>
              <a:rPr lang="en-US" sz="2800" dirty="0" smtClean="0">
                <a:latin typeface="Garamond Premr Pro" pitchFamily="18" charset="0"/>
              </a:rPr>
              <a:t> Communicate with Structural Design Cluster</a:t>
            </a:r>
          </a:p>
        </p:txBody>
      </p:sp>
      <p:graphicFrame>
        <p:nvGraphicFramePr>
          <p:cNvPr id="7" name="Diagram 6"/>
          <p:cNvGraphicFramePr/>
          <p:nvPr/>
        </p:nvGraphicFramePr>
        <p:xfrm>
          <a:off x="22021800" y="685800"/>
          <a:ext cx="5181600" cy="436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7"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0" y="0"/>
            <a:ext cx="27431999" cy="6858000"/>
          </a:xfrm>
          <a:prstGeom prst="rect">
            <a:avLst/>
          </a:prstGeom>
          <a:noFill/>
          <a:ln w="25400">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pic>
        <p:nvPicPr>
          <p:cNvPr id="9" name="Picture 8"/>
          <p:cNvPicPr/>
          <p:nvPr/>
        </p:nvPicPr>
        <p:blipFill>
          <a:blip r:embed="rId2" cstate="print"/>
          <a:srcRect/>
          <a:stretch>
            <a:fillRect/>
          </a:stretch>
        </p:blipFill>
        <p:spPr bwMode="auto">
          <a:xfrm>
            <a:off x="9144000" y="0"/>
            <a:ext cx="8991600" cy="3429000"/>
          </a:xfrm>
          <a:prstGeom prst="rect">
            <a:avLst/>
          </a:prstGeom>
          <a:noFill/>
          <a:ln w="25400">
            <a:solidFill>
              <a:schemeClr val="tx1"/>
            </a:solidFill>
            <a:miter lim="800000"/>
            <a:headEnd/>
            <a:tailEnd/>
          </a:ln>
        </p:spPr>
      </p:pic>
      <p:pic>
        <p:nvPicPr>
          <p:cNvPr id="10" name="Picture 9"/>
          <p:cNvPicPr/>
          <p:nvPr/>
        </p:nvPicPr>
        <p:blipFill>
          <a:blip r:embed="rId3" cstate="print"/>
          <a:srcRect t="34115"/>
          <a:stretch>
            <a:fillRect/>
          </a:stretch>
        </p:blipFill>
        <p:spPr bwMode="auto">
          <a:xfrm>
            <a:off x="9144000" y="3733800"/>
            <a:ext cx="8991600" cy="3124200"/>
          </a:xfrm>
          <a:prstGeom prst="rect">
            <a:avLst/>
          </a:prstGeom>
          <a:noFill/>
          <a:ln w="25400">
            <a:solidFill>
              <a:schemeClr val="tx1"/>
            </a:solidFill>
            <a:miter lim="800000"/>
            <a:headEnd/>
            <a:tailEnd/>
          </a:ln>
        </p:spPr>
      </p:pic>
      <p:pic>
        <p:nvPicPr>
          <p:cNvPr id="14" name="Picture 13"/>
          <p:cNvPicPr/>
          <p:nvPr/>
        </p:nvPicPr>
        <p:blipFill>
          <a:blip r:embed="rId4" cstate="print"/>
          <a:srcRect t="35669"/>
          <a:stretch>
            <a:fillRect/>
          </a:stretch>
        </p:blipFill>
        <p:spPr bwMode="auto">
          <a:xfrm>
            <a:off x="18440400" y="0"/>
            <a:ext cx="8839200" cy="3429000"/>
          </a:xfrm>
          <a:prstGeom prst="rect">
            <a:avLst/>
          </a:prstGeom>
          <a:noFill/>
          <a:ln w="25400">
            <a:solidFill>
              <a:schemeClr val="tx1"/>
            </a:solidFill>
            <a:miter lim="800000"/>
            <a:headEnd/>
            <a:tailEnd/>
          </a:ln>
        </p:spPr>
      </p:pic>
      <p:pic>
        <p:nvPicPr>
          <p:cNvPr id="15" name="Picture 14"/>
          <p:cNvPicPr/>
          <p:nvPr/>
        </p:nvPicPr>
        <p:blipFill>
          <a:blip r:embed="rId5" cstate="print"/>
          <a:srcRect t="32786"/>
          <a:stretch>
            <a:fillRect/>
          </a:stretch>
        </p:blipFill>
        <p:spPr bwMode="auto">
          <a:xfrm>
            <a:off x="18440400" y="3733800"/>
            <a:ext cx="8839200" cy="3124200"/>
          </a:xfrm>
          <a:prstGeom prst="rect">
            <a:avLst/>
          </a:prstGeom>
          <a:noFill/>
          <a:ln w="25400">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latin typeface="Trajan Pro" pitchFamily="18" charset="0"/>
              </a:rPr>
              <a:t>Façade Strategy</a:t>
            </a:r>
          </a:p>
          <a:p>
            <a:pPr lvl="1">
              <a:buFont typeface="Arial" pitchFamily="34" charset="0"/>
              <a:buChar char="•"/>
            </a:pPr>
            <a:r>
              <a:rPr lang="en-US" sz="2000" b="1" dirty="0" smtClean="0">
                <a:latin typeface="Trajan Pro" pitchFamily="18" charset="0"/>
              </a:rPr>
              <a:t> Early Involvement</a:t>
            </a:r>
          </a:p>
          <a:p>
            <a:pPr lvl="1">
              <a:buFont typeface="Arial" pitchFamily="34" charset="0"/>
              <a:buChar char="•"/>
            </a:pPr>
            <a:r>
              <a:rPr lang="en-US" sz="2000" b="1" dirty="0" smtClean="0">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Façade Strategy</a:t>
            </a:r>
            <a:endParaRPr lang="en-US" sz="3200" b="1" dirty="0">
              <a:latin typeface="Trajan Pro" pitchFamily="18" charset="0"/>
            </a:endParaRPr>
          </a:p>
        </p:txBody>
      </p:sp>
      <p:graphicFrame>
        <p:nvGraphicFramePr>
          <p:cNvPr id="9" name="Table 8"/>
          <p:cNvGraphicFramePr>
            <a:graphicFrameLocks noGrp="1"/>
          </p:cNvGraphicFramePr>
          <p:nvPr/>
        </p:nvGraphicFramePr>
        <p:xfrm>
          <a:off x="9296400" y="990600"/>
          <a:ext cx="8835332" cy="4333175"/>
        </p:xfrm>
        <a:graphic>
          <a:graphicData uri="http://schemas.openxmlformats.org/drawingml/2006/table">
            <a:tbl>
              <a:tblPr/>
              <a:tblGrid>
                <a:gridCol w="1722086"/>
                <a:gridCol w="822489"/>
                <a:gridCol w="514056"/>
                <a:gridCol w="684337"/>
                <a:gridCol w="676632"/>
                <a:gridCol w="762000"/>
                <a:gridCol w="685800"/>
                <a:gridCol w="838200"/>
                <a:gridCol w="762000"/>
                <a:gridCol w="1367732"/>
              </a:tblGrid>
              <a:tr h="308658">
                <a:tc gridSpan="10">
                  <a:txBody>
                    <a:bodyPr/>
                    <a:lstStyle/>
                    <a:p>
                      <a:pPr algn="ctr" fontAlgn="b"/>
                      <a:r>
                        <a:rPr lang="en-US" sz="3200" b="0" i="0" u="none" strike="noStrike" dirty="0">
                          <a:solidFill>
                            <a:srgbClr val="000000"/>
                          </a:solidFill>
                          <a:latin typeface="Garamond Premr Pro" pitchFamily="18" charset="0"/>
                        </a:rPr>
                        <a:t>Façade Construction Costs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4759">
                <a:tc>
                  <a:txBody>
                    <a:bodyPr/>
                    <a:lstStyle/>
                    <a:p>
                      <a:pPr algn="ctr" fontAlgn="t"/>
                      <a:endParaRPr lang="en-US" sz="1800" b="1" i="0" u="none" strike="noStrike" dirty="0">
                        <a:solidFill>
                          <a:srgbClr val="000000"/>
                        </a:solidFill>
                        <a:latin typeface="Garamond" pitchFamily="18"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46D0A"/>
                    </a:solidFill>
                  </a:tcPr>
                </a:tc>
                <a:tc>
                  <a:txBody>
                    <a:bodyPr/>
                    <a:lstStyle/>
                    <a:p>
                      <a:pPr algn="ctr" fontAlgn="t"/>
                      <a:r>
                        <a:rPr lang="en-US" sz="1800" b="1" i="0" u="none" strike="noStrike" dirty="0" smtClean="0">
                          <a:solidFill>
                            <a:srgbClr val="000000"/>
                          </a:solidFill>
                          <a:latin typeface="Garamond" pitchFamily="18" charset="0"/>
                        </a:rPr>
                        <a:t>ELV</a:t>
                      </a:r>
                      <a:endParaRPr lang="en-US" sz="1800" b="1" i="0" u="none" strike="noStrike" dirty="0">
                        <a:solidFill>
                          <a:srgbClr val="000000"/>
                        </a:solidFill>
                        <a:latin typeface="Garamond"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46D0A"/>
                    </a:solidFill>
                  </a:tcPr>
                </a:tc>
                <a:tc>
                  <a:txBody>
                    <a:bodyPr/>
                    <a:lstStyle/>
                    <a:p>
                      <a:pPr algn="ctr" fontAlgn="t"/>
                      <a:r>
                        <a:rPr lang="en-US" sz="1800" b="1" i="0" u="none" strike="noStrike" dirty="0">
                          <a:solidFill>
                            <a:srgbClr val="000000"/>
                          </a:solidFill>
                          <a:latin typeface="Garamond" pitchFamily="18" charset="0"/>
                        </a:rPr>
                        <a:t>Unit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46D0A"/>
                    </a:solidFill>
                  </a:tcPr>
                </a:tc>
                <a:tc>
                  <a:txBody>
                    <a:bodyPr/>
                    <a:lstStyle/>
                    <a:p>
                      <a:pPr algn="ctr" fontAlgn="t"/>
                      <a:r>
                        <a:rPr lang="en-US" sz="1800" b="1" i="0" u="none" strike="noStrike" dirty="0">
                          <a:solidFill>
                            <a:srgbClr val="000000"/>
                          </a:solidFill>
                          <a:latin typeface="Garamond" pitchFamily="18" charset="0"/>
                        </a:rPr>
                        <a:t>QTY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46D0A"/>
                    </a:solidFill>
                  </a:tcPr>
                </a:tc>
                <a:tc>
                  <a:txBody>
                    <a:bodyPr/>
                    <a:lstStyle/>
                    <a:p>
                      <a:pPr algn="ctr" fontAlgn="t"/>
                      <a:r>
                        <a:rPr lang="en-US" sz="1800" b="1" i="0" u="none" strike="noStrike" dirty="0" smtClean="0">
                          <a:solidFill>
                            <a:srgbClr val="000000"/>
                          </a:solidFill>
                          <a:latin typeface="Garamond" pitchFamily="18" charset="0"/>
                        </a:rPr>
                        <a:t>THK </a:t>
                      </a:r>
                      <a:r>
                        <a:rPr lang="en-US" sz="1800" b="1" i="0" u="none" strike="noStrike" dirty="0">
                          <a:solidFill>
                            <a:srgbClr val="000000"/>
                          </a:solidFill>
                          <a:latin typeface="Garamond" pitchFamily="18" charset="0"/>
                        </a:rPr>
                        <a:t>(in)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46D0A"/>
                    </a:solidFill>
                  </a:tcPr>
                </a:tc>
                <a:tc>
                  <a:txBody>
                    <a:bodyPr/>
                    <a:lstStyle/>
                    <a:p>
                      <a:pPr algn="ctr" fontAlgn="t"/>
                      <a:r>
                        <a:rPr lang="en-US" sz="1800" b="1" i="0" u="none" strike="noStrike" dirty="0">
                          <a:solidFill>
                            <a:srgbClr val="000000"/>
                          </a:solidFill>
                          <a:latin typeface="Garamond" pitchFamily="18" charset="0"/>
                        </a:rPr>
                        <a:t>Cubic Feet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46D0A"/>
                    </a:solidFill>
                  </a:tcPr>
                </a:tc>
                <a:tc>
                  <a:txBody>
                    <a:bodyPr/>
                    <a:lstStyle/>
                    <a:p>
                      <a:pPr algn="ctr" fontAlgn="t"/>
                      <a:r>
                        <a:rPr lang="en-US" sz="1800" b="1" i="0" u="none" strike="noStrike" dirty="0">
                          <a:solidFill>
                            <a:srgbClr val="000000"/>
                          </a:solidFill>
                          <a:latin typeface="Garamond" pitchFamily="18" charset="0"/>
                        </a:rPr>
                        <a:t>Unit </a:t>
                      </a:r>
                      <a:endParaRPr lang="en-US" sz="1800" b="1" i="0" u="none" strike="noStrike" dirty="0" smtClean="0">
                        <a:solidFill>
                          <a:srgbClr val="000000"/>
                        </a:solidFill>
                        <a:latin typeface="Garamond" pitchFamily="18" charset="0"/>
                      </a:endParaRPr>
                    </a:p>
                    <a:p>
                      <a:pPr algn="ctr" fontAlgn="t"/>
                      <a:r>
                        <a:rPr lang="en-US" sz="1800" b="1" i="0" u="none" strike="noStrike" dirty="0" smtClean="0">
                          <a:solidFill>
                            <a:srgbClr val="000000"/>
                          </a:solidFill>
                          <a:latin typeface="Garamond" pitchFamily="18" charset="0"/>
                        </a:rPr>
                        <a:t>Wt</a:t>
                      </a:r>
                      <a:endParaRPr lang="en-US" sz="1800" b="1" i="0" u="none" strike="noStrike" dirty="0">
                        <a:solidFill>
                          <a:srgbClr val="000000"/>
                        </a:solidFill>
                        <a:latin typeface="Garamond"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46D0A"/>
                    </a:solidFill>
                  </a:tcPr>
                </a:tc>
                <a:tc>
                  <a:txBody>
                    <a:bodyPr/>
                    <a:lstStyle/>
                    <a:p>
                      <a:pPr algn="ctr" fontAlgn="t"/>
                      <a:r>
                        <a:rPr lang="en-US" sz="1800" b="1" i="0" u="none" strike="noStrike" dirty="0" smtClean="0">
                          <a:solidFill>
                            <a:srgbClr val="000000"/>
                          </a:solidFill>
                          <a:latin typeface="Garamond" pitchFamily="18" charset="0"/>
                        </a:rPr>
                        <a:t>Wt </a:t>
                      </a:r>
                      <a:r>
                        <a:rPr lang="en-US" sz="1800" b="1" i="0" u="none" strike="noStrike" dirty="0">
                          <a:solidFill>
                            <a:srgbClr val="000000"/>
                          </a:solidFill>
                          <a:latin typeface="Garamond" pitchFamily="18" charset="0"/>
                        </a:rPr>
                        <a:t>(tons)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46D0A"/>
                    </a:solidFill>
                  </a:tcPr>
                </a:tc>
                <a:tc>
                  <a:txBody>
                    <a:bodyPr/>
                    <a:lstStyle/>
                    <a:p>
                      <a:pPr algn="ctr" fontAlgn="t"/>
                      <a:r>
                        <a:rPr lang="en-US" sz="1800" b="1" i="0" u="none" strike="noStrike" dirty="0">
                          <a:solidFill>
                            <a:srgbClr val="000000"/>
                          </a:solidFill>
                          <a:latin typeface="Garamond" pitchFamily="18" charset="0"/>
                        </a:rPr>
                        <a:t>Cost </a:t>
                      </a:r>
                      <a:r>
                        <a:rPr lang="en-US" sz="1800" b="1" i="0" u="none" strike="noStrike" dirty="0" smtClean="0">
                          <a:solidFill>
                            <a:srgbClr val="000000"/>
                          </a:solidFill>
                          <a:latin typeface="Garamond" pitchFamily="18" charset="0"/>
                        </a:rPr>
                        <a:t>$/Unit</a:t>
                      </a:r>
                      <a:endParaRPr lang="en-US" sz="1800" b="1" i="0" u="none" strike="noStrike" dirty="0">
                        <a:solidFill>
                          <a:srgbClr val="000000"/>
                        </a:solidFill>
                        <a:latin typeface="Garamond"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46D0A"/>
                    </a:solidFill>
                  </a:tcPr>
                </a:tc>
                <a:tc>
                  <a:txBody>
                    <a:bodyPr/>
                    <a:lstStyle/>
                    <a:p>
                      <a:pPr algn="ctr" fontAlgn="t"/>
                      <a:r>
                        <a:rPr lang="en-US" sz="1800" b="1" i="0" u="none" strike="noStrike" dirty="0">
                          <a:solidFill>
                            <a:srgbClr val="000000"/>
                          </a:solidFill>
                          <a:latin typeface="Garamond" pitchFamily="18" charset="0"/>
                        </a:rPr>
                        <a:t>Total </a:t>
                      </a:r>
                      <a:r>
                        <a:rPr lang="en-US" sz="1800" b="1" i="0" u="none" strike="noStrike" dirty="0" smtClean="0">
                          <a:solidFill>
                            <a:srgbClr val="000000"/>
                          </a:solidFill>
                          <a:latin typeface="Garamond" pitchFamily="18" charset="0"/>
                        </a:rPr>
                        <a:t>Cost</a:t>
                      </a:r>
                      <a:endParaRPr lang="en-US" sz="1800" b="1" i="0" u="none" strike="noStrike" dirty="0">
                        <a:solidFill>
                          <a:srgbClr val="000000"/>
                        </a:solidFill>
                        <a:latin typeface="Garamond" pitchFamily="18"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46D0A"/>
                    </a:solidFill>
                  </a:tcPr>
                </a:tc>
              </a:tr>
              <a:tr h="453342">
                <a:tc>
                  <a:txBody>
                    <a:bodyPr/>
                    <a:lstStyle/>
                    <a:p>
                      <a:pPr algn="l" fontAlgn="b"/>
                      <a:r>
                        <a:rPr lang="en-US" sz="2400" b="0" i="0" u="none" strike="noStrike" dirty="0" smtClean="0">
                          <a:solidFill>
                            <a:srgbClr val="000000"/>
                          </a:solidFill>
                          <a:latin typeface="Garamond" pitchFamily="18" charset="0"/>
                        </a:rPr>
                        <a:t>Panels</a:t>
                      </a:r>
                      <a:endParaRPr lang="en-US" sz="2400" b="0" i="0" u="none" strike="noStrike" dirty="0">
                        <a:solidFill>
                          <a:srgbClr val="000000"/>
                        </a:solidFill>
                        <a:latin typeface="Garamond" pitchFamily="18"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200" b="0" i="0" u="none" strike="noStrike">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200" b="0" i="0" u="none" strike="noStrike">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200" b="0" i="0" u="none" strike="noStrike" dirty="0">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200" b="0" i="0" u="none" strike="noStrike" dirty="0">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200" b="0" i="0" u="none" strike="noStrike" dirty="0">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200" b="0" i="0" u="none" strike="noStrike">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200" b="0" i="0" u="none" strike="noStrike">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200" b="0" i="0" u="none" strike="noStrike">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200" b="0" i="0" u="none" strike="noStrike">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2558">
                <a:tc>
                  <a:txBody>
                    <a:bodyPr/>
                    <a:lstStyle/>
                    <a:p>
                      <a:pPr algn="l" fontAlgn="b"/>
                      <a:r>
                        <a:rPr lang="en-US" sz="1200" b="0" i="0" u="none" strike="noStrike">
                          <a:solidFill>
                            <a:srgbClr val="000000"/>
                          </a:solidFill>
                          <a:latin typeface="Garamond" pitchFamily="18"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0000"/>
                          </a:solidFill>
                          <a:latin typeface="Garamond" pitchFamily="18" charset="0"/>
                        </a:rPr>
                        <a:t>East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SF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2,180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1,272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155 pcf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$55.00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$119,900.00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558">
                <a:tc>
                  <a:txBody>
                    <a:bodyPr/>
                    <a:lstStyle/>
                    <a:p>
                      <a:pPr algn="l" fontAlgn="b"/>
                      <a:r>
                        <a:rPr lang="en-US" sz="1200" b="0" i="0" u="none" strike="noStrike">
                          <a:solidFill>
                            <a:srgbClr val="000000"/>
                          </a:solidFill>
                          <a:latin typeface="Garamond" pitchFamily="18"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Garamond" pitchFamily="18" charset="0"/>
                        </a:rPr>
                        <a:t>West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SF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Garamond" pitchFamily="18" charset="0"/>
                        </a:rPr>
                        <a:t>2,993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1,746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155 </a:t>
                      </a:r>
                      <a:r>
                        <a:rPr lang="en-US" sz="1600" b="0" i="0" u="none" strike="noStrike" dirty="0" err="1">
                          <a:solidFill>
                            <a:srgbClr val="000000"/>
                          </a:solidFill>
                          <a:latin typeface="Garamond" pitchFamily="18" charset="0"/>
                        </a:rPr>
                        <a:t>pcf</a:t>
                      </a:r>
                      <a:endParaRPr lang="en-US" sz="1600" b="0" i="0" u="none" strike="noStrike" dirty="0">
                        <a:solidFill>
                          <a:srgbClr val="000000"/>
                        </a:solidFill>
                        <a:latin typeface="Garamond"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135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$55.00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$164,615.00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558">
                <a:tc>
                  <a:txBody>
                    <a:bodyPr/>
                    <a:lstStyle/>
                    <a:p>
                      <a:pPr algn="l" fontAlgn="b"/>
                      <a:r>
                        <a:rPr lang="en-US" sz="1200" b="0" i="0" u="none" strike="noStrike">
                          <a:solidFill>
                            <a:srgbClr val="000000"/>
                          </a:solidFill>
                          <a:latin typeface="Garamond" pitchFamily="18"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Garamond" pitchFamily="18" charset="0"/>
                        </a:rPr>
                        <a:t>North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SF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Garamond" pitchFamily="18" charset="0"/>
                        </a:rPr>
                        <a:t>3,472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2,025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155 </a:t>
                      </a:r>
                      <a:r>
                        <a:rPr lang="en-US" sz="1600" b="0" i="0" u="none" strike="noStrike" dirty="0" err="1">
                          <a:solidFill>
                            <a:srgbClr val="000000"/>
                          </a:solidFill>
                          <a:latin typeface="Garamond" pitchFamily="18" charset="0"/>
                        </a:rPr>
                        <a:t>pcf</a:t>
                      </a:r>
                      <a:endParaRPr lang="en-US" sz="1600" b="0" i="0" u="none" strike="noStrike" dirty="0">
                        <a:solidFill>
                          <a:srgbClr val="000000"/>
                        </a:solidFill>
                        <a:latin typeface="Garamond"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157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$55.00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$190,960.00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202">
                <a:tc>
                  <a:txBody>
                    <a:bodyPr/>
                    <a:lstStyle/>
                    <a:p>
                      <a:pPr algn="l" fontAlgn="b"/>
                      <a:r>
                        <a:rPr lang="en-US" sz="1200" b="0" i="0" u="none" strike="noStrike">
                          <a:solidFill>
                            <a:srgbClr val="000000"/>
                          </a:solidFill>
                          <a:latin typeface="Garamond" pitchFamily="18"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Garamond" pitchFamily="18" charset="0"/>
                        </a:rPr>
                        <a:t>South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SF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Garamond" pitchFamily="18" charset="0"/>
                        </a:rPr>
                        <a:t>4,969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2,899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155 </a:t>
                      </a:r>
                      <a:r>
                        <a:rPr lang="en-US" sz="1600" b="0" i="0" u="none" strike="noStrike" dirty="0" err="1">
                          <a:solidFill>
                            <a:srgbClr val="000000"/>
                          </a:solidFill>
                          <a:latin typeface="Garamond" pitchFamily="18" charset="0"/>
                        </a:rPr>
                        <a:t>pcf</a:t>
                      </a:r>
                      <a:endParaRPr lang="en-US" sz="1600" b="0" i="0" u="none" strike="noStrike" dirty="0">
                        <a:solidFill>
                          <a:srgbClr val="000000"/>
                        </a:solidFill>
                        <a:latin typeface="Garamond"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225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$55.00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$273,295.00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202">
                <a:tc>
                  <a:txBody>
                    <a:bodyPr/>
                    <a:lstStyle/>
                    <a:p>
                      <a:pPr algn="l" fontAlgn="b"/>
                      <a:r>
                        <a:rPr lang="en-US" sz="1200" b="0" i="0" u="none" strike="noStrike" dirty="0">
                          <a:solidFill>
                            <a:srgbClr val="000000"/>
                          </a:solidFill>
                          <a:latin typeface="Garamond" pitchFamily="18"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dirty="0">
                          <a:solidFill>
                            <a:srgbClr val="000000"/>
                          </a:solidFill>
                          <a:latin typeface="Garamond" pitchFamily="18"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600" b="1" i="0" u="none" strike="noStrike" dirty="0">
                          <a:solidFill>
                            <a:srgbClr val="000000"/>
                          </a:solidFill>
                          <a:latin typeface="Garamond" pitchFamily="18" charset="0"/>
                        </a:rPr>
                        <a:t>13,614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600" b="1" i="0" u="none" strike="noStrike" dirty="0">
                          <a:solidFill>
                            <a:srgbClr val="000000"/>
                          </a:solidFill>
                          <a:latin typeface="Garamond" pitchFamily="18"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600" b="1" i="0" u="none" strike="noStrike" dirty="0">
                          <a:solidFill>
                            <a:srgbClr val="000000"/>
                          </a:solidFill>
                          <a:latin typeface="Garamond" pitchFamily="18" charset="0"/>
                        </a:rPr>
                        <a:t>7,942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600" b="1" i="0" u="none" strike="noStrike" dirty="0">
                          <a:solidFill>
                            <a:srgbClr val="000000"/>
                          </a:solidFill>
                          <a:latin typeface="Garamond" pitchFamily="18"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600" b="1" i="0" u="none" strike="noStrike" dirty="0">
                          <a:solidFill>
                            <a:srgbClr val="000000"/>
                          </a:solidFill>
                          <a:latin typeface="Garamond" pitchFamily="18" charset="0"/>
                        </a:rPr>
                        <a:t>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US" sz="1600" b="1" i="0" u="none" strike="noStrike" dirty="0">
                          <a:solidFill>
                            <a:srgbClr val="000000"/>
                          </a:solidFill>
                          <a:latin typeface="Garamond" pitchFamily="18" charset="0"/>
                        </a:rPr>
                        <a:t>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US" sz="1600" b="1" i="0" u="none" strike="noStrike" dirty="0">
                          <a:solidFill>
                            <a:srgbClr val="000000"/>
                          </a:solidFill>
                          <a:latin typeface="Garamond" pitchFamily="18" charset="0"/>
                        </a:rPr>
                        <a:t>$748,770.00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5113">
                <a:tc>
                  <a:txBody>
                    <a:bodyPr/>
                    <a:lstStyle/>
                    <a:p>
                      <a:pPr algn="l" fontAlgn="t"/>
                      <a:r>
                        <a:rPr lang="en-US" sz="2000" b="0" i="0" u="none" strike="noStrike" dirty="0" smtClean="0">
                          <a:solidFill>
                            <a:srgbClr val="000000"/>
                          </a:solidFill>
                          <a:latin typeface="Garamond" pitchFamily="18" charset="0"/>
                        </a:rPr>
                        <a:t>Brick</a:t>
                      </a:r>
                      <a:r>
                        <a:rPr lang="en-US" sz="2000" b="0" i="0" u="none" strike="noStrike" baseline="0" dirty="0" smtClean="0">
                          <a:solidFill>
                            <a:srgbClr val="000000"/>
                          </a:solidFill>
                          <a:latin typeface="Garamond" pitchFamily="18" charset="0"/>
                        </a:rPr>
                        <a:t> Masonry</a:t>
                      </a:r>
                      <a:endParaRPr lang="en-US" sz="2000" b="0" i="0" u="none" strike="noStrike" dirty="0">
                        <a:solidFill>
                          <a:srgbClr val="000000"/>
                        </a:solidFill>
                        <a:latin typeface="Garamond" pitchFamily="18"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600" b="0" i="0" u="none" strike="noStrike">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en-US" sz="1600" b="0" i="0" u="none" strike="noStrike">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en-US" sz="1600" b="0" i="0" u="none" strike="noStrike" dirty="0">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en-US" sz="1600" b="0" i="0" u="none" strike="noStrike" dirty="0">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en-US" sz="1600" b="0" i="0" u="none" strike="noStrike" dirty="0">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en-US" sz="1600" b="0" i="0" u="none" strike="noStrike" dirty="0">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en-US" sz="1600" b="0" i="0" u="none" strike="noStrike" dirty="0">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en-US" sz="1600" b="0" i="0" u="none" strike="noStrike" dirty="0">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en-US" sz="1600" b="0" i="0" u="none" strike="noStrike" dirty="0">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2558">
                <a:tc>
                  <a:txBody>
                    <a:bodyPr/>
                    <a:lstStyle/>
                    <a:p>
                      <a:pPr algn="ctr" fontAlgn="t"/>
                      <a:r>
                        <a:rPr lang="en-US" sz="1200" b="0" i="0" u="none" strike="noStrike">
                          <a:solidFill>
                            <a:srgbClr val="000000"/>
                          </a:solidFill>
                          <a:latin typeface="Garamond" pitchFamily="18" charset="0"/>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Garamond" pitchFamily="18" charset="0"/>
                        </a:rPr>
                        <a:t>East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SF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2,180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727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42 </a:t>
                      </a:r>
                      <a:r>
                        <a:rPr lang="en-US" sz="1600" b="0" i="0" u="none" strike="noStrike" dirty="0" err="1">
                          <a:solidFill>
                            <a:srgbClr val="000000"/>
                          </a:solidFill>
                          <a:latin typeface="Garamond" pitchFamily="18" charset="0"/>
                        </a:rPr>
                        <a:t>psf</a:t>
                      </a:r>
                      <a:endParaRPr lang="en-US" sz="1600" b="0" i="0" u="none" strike="noStrike" dirty="0">
                        <a:solidFill>
                          <a:srgbClr val="000000"/>
                        </a:solidFill>
                        <a:latin typeface="Garamond"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$24.00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$52,320.00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558">
                <a:tc>
                  <a:txBody>
                    <a:bodyPr/>
                    <a:lstStyle/>
                    <a:p>
                      <a:pPr algn="ctr" fontAlgn="t"/>
                      <a:r>
                        <a:rPr lang="en-US" sz="1200" b="0" i="0" u="none" strike="noStrike">
                          <a:solidFill>
                            <a:srgbClr val="000000"/>
                          </a:solidFill>
                          <a:latin typeface="Garamond" pitchFamily="18" charset="0"/>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Garamond" pitchFamily="18" charset="0"/>
                        </a:rPr>
                        <a:t>West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SF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Garamond" pitchFamily="18" charset="0"/>
                        </a:rPr>
                        <a:t>2,993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998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42 </a:t>
                      </a:r>
                      <a:r>
                        <a:rPr lang="en-US" sz="1600" b="0" i="0" u="none" strike="noStrike" dirty="0" err="1">
                          <a:solidFill>
                            <a:srgbClr val="000000"/>
                          </a:solidFill>
                          <a:latin typeface="Garamond" pitchFamily="18" charset="0"/>
                        </a:rPr>
                        <a:t>psf</a:t>
                      </a:r>
                      <a:endParaRPr lang="en-US" sz="1600" b="0" i="0" u="none" strike="noStrike" dirty="0">
                        <a:solidFill>
                          <a:srgbClr val="000000"/>
                        </a:solidFill>
                        <a:latin typeface="Garamond"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$24.00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$71,832.00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558">
                <a:tc>
                  <a:txBody>
                    <a:bodyPr/>
                    <a:lstStyle/>
                    <a:p>
                      <a:pPr algn="ctr" fontAlgn="t"/>
                      <a:r>
                        <a:rPr lang="en-US" sz="1200" b="0" i="0" u="none" strike="noStrike">
                          <a:solidFill>
                            <a:srgbClr val="000000"/>
                          </a:solidFill>
                          <a:latin typeface="Garamond" pitchFamily="18" charset="0"/>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Garamond" pitchFamily="18" charset="0"/>
                        </a:rPr>
                        <a:t>North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SF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Garamond" pitchFamily="18" charset="0"/>
                        </a:rPr>
                        <a:t>3,472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1,157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42 </a:t>
                      </a:r>
                      <a:r>
                        <a:rPr lang="en-US" sz="1600" b="0" i="0" u="none" strike="noStrike" dirty="0" err="1">
                          <a:solidFill>
                            <a:srgbClr val="000000"/>
                          </a:solidFill>
                          <a:latin typeface="Garamond" pitchFamily="18" charset="0"/>
                        </a:rPr>
                        <a:t>psf</a:t>
                      </a:r>
                      <a:endParaRPr lang="en-US" sz="1600" b="0" i="0" u="none" strike="noStrike" dirty="0">
                        <a:solidFill>
                          <a:srgbClr val="000000"/>
                        </a:solidFill>
                        <a:latin typeface="Garamond"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$24.00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$83,328.00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202">
                <a:tc>
                  <a:txBody>
                    <a:bodyPr/>
                    <a:lstStyle/>
                    <a:p>
                      <a:pPr algn="ctr" fontAlgn="t"/>
                      <a:r>
                        <a:rPr lang="en-US" sz="1200" b="0" i="0" u="none" strike="noStrike">
                          <a:solidFill>
                            <a:srgbClr val="000000"/>
                          </a:solidFill>
                          <a:latin typeface="Garamond" pitchFamily="18" charset="0"/>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Garamond" pitchFamily="18" charset="0"/>
                        </a:rPr>
                        <a:t>South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SF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Garamond" pitchFamily="18" charset="0"/>
                        </a:rPr>
                        <a:t>4,969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1,656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Garamond" pitchFamily="18" charset="0"/>
                        </a:rPr>
                        <a:t>42 psf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104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$24.00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Garamond" pitchFamily="18" charset="0"/>
                        </a:rPr>
                        <a:t>$119,256.00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202">
                <a:tc>
                  <a:txBody>
                    <a:bodyPr/>
                    <a:lstStyle/>
                    <a:p>
                      <a:pPr algn="ctr" fontAlgn="t"/>
                      <a:r>
                        <a:rPr lang="en-US" sz="1200" b="0" i="0" u="none" strike="noStrike" dirty="0">
                          <a:solidFill>
                            <a:srgbClr val="000000"/>
                          </a:solidFill>
                          <a:latin typeface="Garamond" pitchFamily="18" charset="0"/>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latin typeface="Garamond" pitchFamily="18"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600" b="1" i="0" u="none" strike="noStrike" dirty="0">
                          <a:solidFill>
                            <a:srgbClr val="000000"/>
                          </a:solidFill>
                          <a:latin typeface="Garamond" pitchFamily="18" charset="0"/>
                        </a:rPr>
                        <a:t>Total</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US" sz="1600" b="1" i="0" u="none" strike="noStrike" dirty="0">
                          <a:solidFill>
                            <a:srgbClr val="000000"/>
                          </a:solidFill>
                          <a:latin typeface="Garamond" pitchFamily="18" charset="0"/>
                        </a:rPr>
                        <a:t>13,614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US" sz="1600" b="1" i="0" u="none" strike="noStrike" dirty="0">
                          <a:solidFill>
                            <a:srgbClr val="000000"/>
                          </a:solidFill>
                          <a:latin typeface="Garamond" pitchFamily="18" charset="0"/>
                        </a:rPr>
                        <a:t>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US" sz="1600" b="1" i="0" u="none" strike="noStrike" dirty="0">
                          <a:solidFill>
                            <a:srgbClr val="000000"/>
                          </a:solidFill>
                          <a:latin typeface="Garamond" pitchFamily="18" charset="0"/>
                        </a:rPr>
                        <a:t>4,538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600" b="1" i="0" u="none" strike="noStrike" dirty="0">
                          <a:solidFill>
                            <a:srgbClr val="000000"/>
                          </a:solidFill>
                          <a:latin typeface="Garamond" pitchFamily="18"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US" sz="1600" b="1" i="0" u="none" strike="noStrike" dirty="0">
                          <a:solidFill>
                            <a:srgbClr val="000000"/>
                          </a:solidFill>
                          <a:latin typeface="Garamond" pitchFamily="18"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US" sz="1600" b="1" i="0" u="none" strike="noStrike" dirty="0">
                          <a:solidFill>
                            <a:srgbClr val="000000"/>
                          </a:solidFill>
                          <a:latin typeface="Garamond" pitchFamily="18" charset="0"/>
                        </a:rPr>
                        <a:t>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US" sz="1600" b="1" i="0" u="none" strike="noStrike" dirty="0">
                          <a:solidFill>
                            <a:srgbClr val="000000"/>
                          </a:solidFill>
                          <a:latin typeface="Garamond" pitchFamily="18" charset="0"/>
                        </a:rPr>
                        <a:t>$326,736.00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nvGraphicFramePr>
        <p:xfrm>
          <a:off x="18440401" y="990600"/>
          <a:ext cx="8839199" cy="4785360"/>
        </p:xfrm>
        <a:graphic>
          <a:graphicData uri="http://schemas.openxmlformats.org/drawingml/2006/table">
            <a:tbl>
              <a:tblPr/>
              <a:tblGrid>
                <a:gridCol w="2115125"/>
                <a:gridCol w="1305332"/>
                <a:gridCol w="1305332"/>
                <a:gridCol w="989210"/>
                <a:gridCol w="1734262"/>
                <a:gridCol w="1389938"/>
              </a:tblGrid>
              <a:tr h="333306">
                <a:tc gridSpan="6">
                  <a:txBody>
                    <a:bodyPr/>
                    <a:lstStyle/>
                    <a:p>
                      <a:pPr algn="ctr" fontAlgn="b"/>
                      <a:r>
                        <a:rPr lang="en-US" sz="3200" b="0" i="0" u="none" strike="noStrike" dirty="0">
                          <a:solidFill>
                            <a:srgbClr val="000000"/>
                          </a:solidFill>
                          <a:latin typeface="Garamond"/>
                        </a:rPr>
                        <a:t>Duration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7880">
                <a:tc>
                  <a:txBody>
                    <a:bodyPr/>
                    <a:lstStyle/>
                    <a:p>
                      <a:pPr algn="ctr" fontAlgn="t"/>
                      <a:r>
                        <a:rPr lang="en-US" sz="2000" b="1" i="0" u="none" strike="noStrike" dirty="0">
                          <a:solidFill>
                            <a:srgbClr val="000000"/>
                          </a:solidFill>
                          <a:latin typeface="Garamond"/>
                        </a:rPr>
                        <a:t>System</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46D0A"/>
                    </a:solidFill>
                  </a:tcPr>
                </a:tc>
                <a:tc>
                  <a:txBody>
                    <a:bodyPr/>
                    <a:lstStyle/>
                    <a:p>
                      <a:pPr algn="ctr" fontAlgn="t"/>
                      <a:r>
                        <a:rPr lang="en-US" sz="2000" b="1" i="0" u="none" strike="noStrike" dirty="0">
                          <a:solidFill>
                            <a:srgbClr val="000000"/>
                          </a:solidFill>
                          <a:latin typeface="Garamond"/>
                        </a:rPr>
                        <a:t>Elevation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46D0A"/>
                    </a:solidFill>
                  </a:tcPr>
                </a:tc>
                <a:tc>
                  <a:txBody>
                    <a:bodyPr/>
                    <a:lstStyle/>
                    <a:p>
                      <a:pPr algn="ctr" fontAlgn="t"/>
                      <a:r>
                        <a:rPr lang="en-US" sz="2000" b="1" i="0" u="none" strike="noStrike" dirty="0">
                          <a:solidFill>
                            <a:srgbClr val="000000"/>
                          </a:solidFill>
                          <a:latin typeface="Garamond"/>
                        </a:rPr>
                        <a:t>Duration Unit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46D0A"/>
                    </a:solidFill>
                  </a:tcPr>
                </a:tc>
                <a:tc>
                  <a:txBody>
                    <a:bodyPr/>
                    <a:lstStyle/>
                    <a:p>
                      <a:pPr algn="ctr" fontAlgn="t"/>
                      <a:r>
                        <a:rPr lang="en-US" sz="2000" b="1" i="0" u="none" strike="noStrike" dirty="0">
                          <a:solidFill>
                            <a:srgbClr val="000000"/>
                          </a:solidFill>
                          <a:latin typeface="Garamond"/>
                        </a:rPr>
                        <a:t>Qty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46D0A"/>
                    </a:solidFill>
                  </a:tcPr>
                </a:tc>
                <a:tc>
                  <a:txBody>
                    <a:bodyPr/>
                    <a:lstStyle/>
                    <a:p>
                      <a:pPr algn="ctr" fontAlgn="t"/>
                      <a:r>
                        <a:rPr lang="en-US" sz="2000" b="1" i="0" u="none" strike="noStrike" dirty="0">
                          <a:solidFill>
                            <a:srgbClr val="000000"/>
                          </a:solidFill>
                          <a:latin typeface="Garamond"/>
                        </a:rPr>
                        <a:t>Daily </a:t>
                      </a:r>
                      <a:r>
                        <a:rPr lang="en-US" sz="2000" b="1" i="0" u="none" strike="noStrike" dirty="0" smtClean="0">
                          <a:solidFill>
                            <a:srgbClr val="000000"/>
                          </a:solidFill>
                          <a:latin typeface="Garamond"/>
                        </a:rPr>
                        <a:t>Output</a:t>
                      </a:r>
                      <a:endParaRPr lang="en-US" sz="2000" b="1" i="0" u="none" strike="noStrike" dirty="0">
                        <a:solidFill>
                          <a:srgbClr val="000000"/>
                        </a:solidFill>
                        <a:latin typeface="Garamond"/>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46D0A"/>
                    </a:solidFill>
                  </a:tcPr>
                </a:tc>
                <a:tc>
                  <a:txBody>
                    <a:bodyPr/>
                    <a:lstStyle/>
                    <a:p>
                      <a:pPr algn="ctr" fontAlgn="t"/>
                      <a:r>
                        <a:rPr lang="en-US" sz="2000" b="1" i="0" u="none" strike="noStrike" dirty="0">
                          <a:solidFill>
                            <a:srgbClr val="000000"/>
                          </a:solidFill>
                          <a:latin typeface="Garamond"/>
                        </a:rPr>
                        <a:t>Duration</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46D0A"/>
                    </a:solidFill>
                  </a:tcPr>
                </a:tc>
              </a:tr>
              <a:tr h="350520">
                <a:tc>
                  <a:txBody>
                    <a:bodyPr/>
                    <a:lstStyle/>
                    <a:p>
                      <a:pPr algn="l" fontAlgn="b"/>
                      <a:r>
                        <a:rPr lang="en-US" sz="2400" b="0" i="0" u="none" strike="noStrike" dirty="0" smtClean="0">
                          <a:solidFill>
                            <a:srgbClr val="000000"/>
                          </a:solidFill>
                          <a:latin typeface="Garamond" pitchFamily="18" charset="0"/>
                        </a:rPr>
                        <a:t>Panels</a:t>
                      </a:r>
                      <a:endParaRPr lang="en-US" sz="2400" b="0" i="0" u="none" strike="noStrike" dirty="0">
                        <a:solidFill>
                          <a:srgbClr val="000000"/>
                        </a:solidFill>
                        <a:latin typeface="Garamond" pitchFamily="18"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800" b="0" i="0" u="none" strike="noStrike">
                          <a:solidFill>
                            <a:srgbClr val="000000"/>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8732">
                <a:tc>
                  <a:txBody>
                    <a:bodyPr/>
                    <a:lstStyle/>
                    <a:p>
                      <a:pPr algn="l" fontAlgn="t"/>
                      <a:r>
                        <a:rPr lang="en-US" sz="900" b="0" i="0" u="none" strike="noStrike">
                          <a:solidFill>
                            <a:srgbClr val="000000"/>
                          </a:solidFill>
                          <a:latin typeface="Garamond"/>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Garamond"/>
                        </a:rPr>
                        <a:t>East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 of Panels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Garamond"/>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8.00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latin typeface="Garamond"/>
                        </a:rPr>
                        <a:t>2.1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732">
                <a:tc>
                  <a:txBody>
                    <a:bodyPr/>
                    <a:lstStyle/>
                    <a:p>
                      <a:pPr algn="l" fontAlgn="t"/>
                      <a:r>
                        <a:rPr lang="en-US" sz="900" b="0" i="0" u="none" strike="noStrike">
                          <a:solidFill>
                            <a:srgbClr val="000000"/>
                          </a:solidFill>
                          <a:latin typeface="Garamond"/>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Garamond"/>
                        </a:rPr>
                        <a:t>West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 of Panels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Garamond"/>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8.00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latin typeface="Garamond"/>
                        </a:rPr>
                        <a:t>3.3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732">
                <a:tc>
                  <a:txBody>
                    <a:bodyPr/>
                    <a:lstStyle/>
                    <a:p>
                      <a:pPr algn="l" fontAlgn="t"/>
                      <a:r>
                        <a:rPr lang="en-US" sz="900" b="0" i="0" u="none" strike="noStrike">
                          <a:solidFill>
                            <a:srgbClr val="000000"/>
                          </a:solidFill>
                          <a:latin typeface="Garamond"/>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Garamond"/>
                        </a:rPr>
                        <a:t>North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 of Panels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Garamond"/>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8.00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latin typeface="Garamond"/>
                        </a:rPr>
                        <a:t>3.8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149">
                <a:tc>
                  <a:txBody>
                    <a:bodyPr/>
                    <a:lstStyle/>
                    <a:p>
                      <a:pPr algn="l" fontAlgn="t"/>
                      <a:r>
                        <a:rPr lang="en-US" sz="900" b="0" i="0" u="none" strike="noStrike">
                          <a:solidFill>
                            <a:srgbClr val="000000"/>
                          </a:solidFill>
                          <a:latin typeface="Garamond"/>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Garamond"/>
                        </a:rPr>
                        <a:t>South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 of Panels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Garamond"/>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8.00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latin typeface="Garamond"/>
                        </a:rPr>
                        <a:t>7.0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49">
                <a:tc>
                  <a:txBody>
                    <a:bodyPr/>
                    <a:lstStyle/>
                    <a:p>
                      <a:pPr algn="l" fontAlgn="t"/>
                      <a:r>
                        <a:rPr lang="en-US" sz="900" b="0" i="0" u="none" strike="noStrike">
                          <a:solidFill>
                            <a:srgbClr val="000000"/>
                          </a:solidFill>
                          <a:latin typeface="Garamond"/>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1" i="0" u="none" strike="noStrike" dirty="0">
                          <a:solidFill>
                            <a:srgbClr val="000000"/>
                          </a:solidFill>
                          <a:latin typeface="Garamond"/>
                        </a:rPr>
                        <a:t>Total</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US" sz="1800" b="1" i="0" u="none" strike="noStrike" dirty="0">
                          <a:solidFill>
                            <a:srgbClr val="000000"/>
                          </a:solidFill>
                          <a:latin typeface="Garamond"/>
                        </a:rPr>
                        <a:t>129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US" sz="1800" b="1" i="0" u="none" strike="noStrike">
                          <a:solidFill>
                            <a:srgbClr val="000000"/>
                          </a:solidFill>
                          <a:latin typeface="Garamond"/>
                        </a:rPr>
                        <a:t>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US" sz="1800" b="1" i="0" u="none" strike="noStrike" dirty="0">
                          <a:solidFill>
                            <a:srgbClr val="000000"/>
                          </a:solidFill>
                          <a:latin typeface="Garamond"/>
                        </a:rPr>
                        <a:t>16.1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89560">
                <a:tc>
                  <a:txBody>
                    <a:bodyPr/>
                    <a:lstStyle/>
                    <a:p>
                      <a:pPr algn="l" fontAlgn="t"/>
                      <a:r>
                        <a:rPr lang="en-US" sz="2000" b="0" i="0" u="none" strike="noStrike" dirty="0" smtClean="0">
                          <a:solidFill>
                            <a:srgbClr val="000000"/>
                          </a:solidFill>
                          <a:latin typeface="Garamond" pitchFamily="18" charset="0"/>
                        </a:rPr>
                        <a:t>Brick</a:t>
                      </a:r>
                      <a:r>
                        <a:rPr lang="en-US" sz="2000" b="0" i="0" u="none" strike="noStrike" baseline="0" dirty="0" smtClean="0">
                          <a:solidFill>
                            <a:srgbClr val="000000"/>
                          </a:solidFill>
                          <a:latin typeface="Garamond" pitchFamily="18" charset="0"/>
                        </a:rPr>
                        <a:t> Masonry</a:t>
                      </a:r>
                      <a:endParaRPr lang="en-US" sz="2000" b="0" i="0" u="none" strike="noStrike" dirty="0">
                        <a:solidFill>
                          <a:srgbClr val="000000"/>
                        </a:solidFill>
                        <a:latin typeface="Garamond" pitchFamily="18"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en-US" sz="1800" b="0" i="0" u="none" strike="noStrike">
                          <a:solidFill>
                            <a:srgbClr val="000000"/>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8732">
                <a:tc>
                  <a:txBody>
                    <a:bodyPr/>
                    <a:lstStyle/>
                    <a:p>
                      <a:pPr algn="l" fontAlgn="b"/>
                      <a:r>
                        <a:rPr lang="en-US" sz="8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Garamond"/>
                        </a:rPr>
                        <a:t>East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SF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2,180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215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latin typeface="Garamond"/>
                        </a:rPr>
                        <a:t>10.1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732">
                <a:tc>
                  <a:txBody>
                    <a:bodyPr/>
                    <a:lstStyle/>
                    <a:p>
                      <a:pPr algn="l" fontAlgn="b"/>
                      <a:r>
                        <a:rPr lang="en-US" sz="8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Garamond"/>
                        </a:rPr>
                        <a:t>West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SF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Garamond"/>
                        </a:rPr>
                        <a:t>2,993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215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latin typeface="Garamond"/>
                        </a:rPr>
                        <a:t>13.9</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732">
                <a:tc>
                  <a:txBody>
                    <a:bodyPr/>
                    <a:lstStyle/>
                    <a:p>
                      <a:pPr algn="l" fontAlgn="b"/>
                      <a:r>
                        <a:rPr lang="en-US" sz="8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Garamond"/>
                        </a:rPr>
                        <a:t>North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SF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Garamond"/>
                        </a:rPr>
                        <a:t>3,472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215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latin typeface="Garamond"/>
                        </a:rPr>
                        <a:t>16.1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149">
                <a:tc>
                  <a:txBody>
                    <a:bodyPr/>
                    <a:lstStyle/>
                    <a:p>
                      <a:pPr algn="l" fontAlgn="b"/>
                      <a:r>
                        <a:rPr lang="en-US" sz="8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Garamond"/>
                        </a:rPr>
                        <a:t>South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SF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Garamond"/>
                        </a:rPr>
                        <a:t>4,969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215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latin typeface="Garamond"/>
                        </a:rPr>
                        <a:t>23.1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49">
                <a:tc>
                  <a:txBody>
                    <a:bodyPr/>
                    <a:lstStyle/>
                    <a:p>
                      <a:pPr algn="l" fontAlgn="b"/>
                      <a:r>
                        <a:rPr lang="en-US" sz="8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Calibri"/>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1" i="0" u="none" strike="noStrike" dirty="0">
                          <a:solidFill>
                            <a:srgbClr val="000000"/>
                          </a:solidFill>
                          <a:latin typeface="Garamond"/>
                        </a:rPr>
                        <a:t>Total</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US" sz="1800" b="1" i="0" u="none" strike="noStrike" dirty="0">
                          <a:solidFill>
                            <a:srgbClr val="000000"/>
                          </a:solidFill>
                          <a:latin typeface="Garamond"/>
                        </a:rPr>
                        <a:t>13,614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US" sz="1800" b="1" i="0" u="none" strike="noStrike">
                          <a:solidFill>
                            <a:srgbClr val="000000"/>
                          </a:solidFill>
                          <a:latin typeface="Garamond"/>
                        </a:rPr>
                        <a:t>Total</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en-US" sz="1800" b="1" i="0" u="none" strike="noStrike" dirty="0">
                          <a:solidFill>
                            <a:srgbClr val="000000"/>
                          </a:solidFill>
                          <a:latin typeface="Garamond"/>
                        </a:rPr>
                        <a:t>63.3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9149">
                <a:tc>
                  <a:txBody>
                    <a:bodyPr/>
                    <a:lstStyle/>
                    <a:p>
                      <a:pPr algn="l" fontAlgn="b"/>
                      <a:r>
                        <a:rPr lang="en-US" sz="8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Garamond"/>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latin typeface="Garamond"/>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1" i="0" u="none" strike="noStrike" dirty="0">
                          <a:solidFill>
                            <a:srgbClr val="000000"/>
                          </a:solidFill>
                          <a:latin typeface="Garamond"/>
                        </a:rPr>
                        <a:t>BMC Duration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t"/>
                      <a:r>
                        <a:rPr lang="en-US" sz="1800" b="1" i="0" u="none" strike="noStrike" dirty="0">
                          <a:solidFill>
                            <a:srgbClr val="000000"/>
                          </a:solidFill>
                          <a:latin typeface="Garamond"/>
                        </a:rPr>
                        <a:t>80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Façade Strategy</a:t>
            </a:r>
            <a:endParaRPr lang="en-US" sz="3200" b="1" dirty="0">
              <a:latin typeface="Trajan Pro" pitchFamily="18" charset="0"/>
            </a:endParaRPr>
          </a:p>
        </p:txBody>
      </p:sp>
      <p:sp>
        <p:nvSpPr>
          <p:cNvPr id="6" name="TextBox 5"/>
          <p:cNvSpPr txBox="1"/>
          <p:nvPr/>
        </p:nvSpPr>
        <p:spPr>
          <a:xfrm>
            <a:off x="9220200" y="675382"/>
            <a:ext cx="8915400" cy="3046988"/>
          </a:xfrm>
          <a:prstGeom prst="rect">
            <a:avLst/>
          </a:prstGeom>
          <a:noFill/>
        </p:spPr>
        <p:txBody>
          <a:bodyPr wrap="square" rtlCol="0">
            <a:spAutoFit/>
          </a:bodyPr>
          <a:lstStyle/>
          <a:p>
            <a:pPr algn="ctr"/>
            <a:r>
              <a:rPr lang="en-US" sz="3200" u="sng" dirty="0" smtClean="0">
                <a:latin typeface="Garamond Premr Pro" pitchFamily="18" charset="0"/>
              </a:rPr>
              <a:t>Duration Analysis</a:t>
            </a:r>
          </a:p>
          <a:p>
            <a:pPr>
              <a:buFont typeface="Arial" pitchFamily="34" charset="0"/>
              <a:buChar char="•"/>
            </a:pPr>
            <a:r>
              <a:rPr lang="en-US" sz="3200" dirty="0" smtClean="0">
                <a:latin typeface="Garamond Premr Pro" pitchFamily="18" charset="0"/>
              </a:rPr>
              <a:t> Masonry Original Duration on Critical Path</a:t>
            </a:r>
          </a:p>
          <a:p>
            <a:pPr lvl="1">
              <a:buFont typeface="Arial" pitchFamily="34" charset="0"/>
              <a:buChar char="•"/>
            </a:pPr>
            <a:r>
              <a:rPr lang="en-US" sz="3200" dirty="0" smtClean="0">
                <a:latin typeface="Garamond Premr Pro" pitchFamily="18" charset="0"/>
              </a:rPr>
              <a:t> 17 days = 3.4 Weeks</a:t>
            </a:r>
          </a:p>
          <a:p>
            <a:pPr>
              <a:buFont typeface="Arial" pitchFamily="34" charset="0"/>
              <a:buChar char="•"/>
            </a:pPr>
            <a:r>
              <a:rPr lang="en-US" sz="3200" dirty="0" smtClean="0">
                <a:latin typeface="Garamond Premr Pro" pitchFamily="18" charset="0"/>
              </a:rPr>
              <a:t>Framing and Sheathing on Critical Path</a:t>
            </a:r>
          </a:p>
          <a:p>
            <a:pPr lvl="1">
              <a:buFont typeface="Arial" pitchFamily="34" charset="0"/>
              <a:buChar char="•"/>
            </a:pPr>
            <a:r>
              <a:rPr lang="en-US" sz="3200" dirty="0" smtClean="0">
                <a:latin typeface="Garamond Premr Pro" pitchFamily="18" charset="0"/>
              </a:rPr>
              <a:t> 70 Days = 14 Weeks but…</a:t>
            </a:r>
          </a:p>
          <a:p>
            <a:pPr lvl="1">
              <a:buFont typeface="Arial" pitchFamily="34" charset="0"/>
              <a:buChar char="•"/>
            </a:pPr>
            <a:r>
              <a:rPr lang="en-US" sz="3200" dirty="0" smtClean="0">
                <a:latin typeface="Garamond Premr Pro" pitchFamily="18" charset="0"/>
              </a:rPr>
              <a:t> 70% Pertains to Masonry = 47 Days, 9.4 Weeks</a:t>
            </a:r>
          </a:p>
        </p:txBody>
      </p:sp>
      <p:sp>
        <p:nvSpPr>
          <p:cNvPr id="7" name="TextBox 6"/>
          <p:cNvSpPr txBox="1"/>
          <p:nvPr/>
        </p:nvSpPr>
        <p:spPr>
          <a:xfrm>
            <a:off x="9220200" y="3733800"/>
            <a:ext cx="8915400" cy="1569660"/>
          </a:xfrm>
          <a:prstGeom prst="rect">
            <a:avLst/>
          </a:prstGeom>
          <a:noFill/>
        </p:spPr>
        <p:txBody>
          <a:bodyPr wrap="square" rtlCol="0">
            <a:spAutoFit/>
          </a:bodyPr>
          <a:lstStyle/>
          <a:p>
            <a:pPr>
              <a:buFont typeface="Arial" pitchFamily="34" charset="0"/>
              <a:buChar char="•"/>
            </a:pPr>
            <a:r>
              <a:rPr lang="en-US" sz="3200" dirty="0" smtClean="0">
                <a:latin typeface="Garamond Premr Pro" pitchFamily="18" charset="0"/>
              </a:rPr>
              <a:t>Savings</a:t>
            </a:r>
          </a:p>
          <a:p>
            <a:pPr lvl="1">
              <a:buFont typeface="Arial" pitchFamily="34" charset="0"/>
              <a:buChar char="•"/>
            </a:pPr>
            <a:r>
              <a:rPr lang="en-US" sz="3200" dirty="0" smtClean="0">
                <a:latin typeface="Garamond Premr Pro" pitchFamily="18" charset="0"/>
              </a:rPr>
              <a:t> 48 Weeks, 2.4 = $260,218 in General Conditions</a:t>
            </a:r>
          </a:p>
          <a:p>
            <a:pPr lvl="6"/>
            <a:r>
              <a:rPr lang="en-US" sz="3200" dirty="0" smtClean="0">
                <a:latin typeface="Garamond Premr Pro" pitchFamily="18" charset="0"/>
              </a:rPr>
              <a:t>  = $7,806 In CM Fee</a:t>
            </a:r>
          </a:p>
        </p:txBody>
      </p:sp>
      <p:sp>
        <p:nvSpPr>
          <p:cNvPr id="10" name="TextBox 9"/>
          <p:cNvSpPr txBox="1"/>
          <p:nvPr/>
        </p:nvSpPr>
        <p:spPr>
          <a:xfrm>
            <a:off x="18364200" y="685800"/>
            <a:ext cx="8915400" cy="3539430"/>
          </a:xfrm>
          <a:prstGeom prst="rect">
            <a:avLst/>
          </a:prstGeom>
          <a:noFill/>
        </p:spPr>
        <p:txBody>
          <a:bodyPr wrap="square" rtlCol="0">
            <a:spAutoFit/>
          </a:bodyPr>
          <a:lstStyle/>
          <a:p>
            <a:pPr algn="ctr"/>
            <a:r>
              <a:rPr lang="en-US" sz="3200" u="sng" dirty="0" smtClean="0">
                <a:latin typeface="Garamond Premr Pro" pitchFamily="18" charset="0"/>
              </a:rPr>
              <a:t>Cost Increase</a:t>
            </a:r>
          </a:p>
          <a:p>
            <a:pPr>
              <a:buFont typeface="Arial" pitchFamily="34" charset="0"/>
              <a:buChar char="•"/>
            </a:pPr>
            <a:r>
              <a:rPr lang="en-US" sz="3200" dirty="0" smtClean="0">
                <a:latin typeface="Garamond Premr Pro" pitchFamily="18" charset="0"/>
              </a:rPr>
              <a:t> Added Material Price</a:t>
            </a:r>
          </a:p>
          <a:p>
            <a:pPr lvl="1">
              <a:buFont typeface="Arial" pitchFamily="34" charset="0"/>
              <a:buChar char="•"/>
            </a:pPr>
            <a:r>
              <a:rPr lang="en-US" sz="3200" dirty="0" smtClean="0">
                <a:latin typeface="Garamond Premr Pro" pitchFamily="18" charset="0"/>
              </a:rPr>
              <a:t> $422,034</a:t>
            </a:r>
          </a:p>
          <a:p>
            <a:pPr>
              <a:buFont typeface="Arial" pitchFamily="34" charset="0"/>
              <a:buChar char="•"/>
            </a:pPr>
            <a:r>
              <a:rPr lang="en-US" sz="3200" dirty="0" smtClean="0">
                <a:latin typeface="Garamond Premr Pro" pitchFamily="18" charset="0"/>
              </a:rPr>
              <a:t> General Conditions and Fee Savings</a:t>
            </a:r>
          </a:p>
          <a:p>
            <a:pPr lvl="1">
              <a:buFont typeface="Arial" pitchFamily="34" charset="0"/>
              <a:buChar char="•"/>
            </a:pPr>
            <a:r>
              <a:rPr lang="en-US" sz="3200" dirty="0" smtClean="0">
                <a:latin typeface="Garamond Premr Pro" pitchFamily="18" charset="0"/>
              </a:rPr>
              <a:t> $268,024</a:t>
            </a:r>
          </a:p>
          <a:p>
            <a:pPr>
              <a:buFont typeface="Arial" pitchFamily="34" charset="0"/>
              <a:buChar char="•"/>
            </a:pPr>
            <a:r>
              <a:rPr lang="en-US" sz="3200" dirty="0" smtClean="0">
                <a:latin typeface="Garamond Premr Pro" pitchFamily="18" charset="0"/>
              </a:rPr>
              <a:t> Added Cost for Prefabricated Panels</a:t>
            </a:r>
          </a:p>
          <a:p>
            <a:pPr lvl="1">
              <a:buFont typeface="Arial" pitchFamily="34" charset="0"/>
              <a:buChar char="•"/>
            </a:pPr>
            <a:r>
              <a:rPr lang="en-US" sz="3200" dirty="0" smtClean="0">
                <a:latin typeface="Garamond Premr Pro" pitchFamily="18" charset="0"/>
              </a:rPr>
              <a:t> $154,010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Façade Strategy</a:t>
            </a:r>
            <a:endParaRPr lang="en-US" sz="3200" b="1" dirty="0">
              <a:latin typeface="Trajan Pro" pitchFamily="18" charset="0"/>
            </a:endParaRPr>
          </a:p>
        </p:txBody>
      </p:sp>
      <p:grpSp>
        <p:nvGrpSpPr>
          <p:cNvPr id="50178" name="Group 2"/>
          <p:cNvGrpSpPr>
            <a:grpSpLocks/>
          </p:cNvGrpSpPr>
          <p:nvPr/>
        </p:nvGrpSpPr>
        <p:grpSpPr bwMode="auto">
          <a:xfrm>
            <a:off x="18364200" y="1295400"/>
            <a:ext cx="8915344" cy="3048000"/>
            <a:chOff x="1557" y="1860"/>
            <a:chExt cx="10531" cy="3600"/>
          </a:xfrm>
        </p:grpSpPr>
        <p:sp>
          <p:nvSpPr>
            <p:cNvPr id="50179" name="Rectangle 3"/>
            <p:cNvSpPr>
              <a:spLocks noChangeArrowheads="1"/>
            </p:cNvSpPr>
            <p:nvPr/>
          </p:nvSpPr>
          <p:spPr bwMode="auto">
            <a:xfrm>
              <a:off x="1557" y="1860"/>
              <a:ext cx="1454" cy="3600"/>
            </a:xfrm>
            <a:prstGeom prst="rect">
              <a:avLst/>
            </a:prstGeom>
            <a:solidFill>
              <a:srgbClr val="80808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180" name="Rectangle 4"/>
            <p:cNvSpPr>
              <a:spLocks noChangeArrowheads="1"/>
            </p:cNvSpPr>
            <p:nvPr/>
          </p:nvSpPr>
          <p:spPr bwMode="auto">
            <a:xfrm>
              <a:off x="1761" y="3680"/>
              <a:ext cx="421" cy="1667"/>
            </a:xfrm>
            <a:prstGeom prst="rect">
              <a:avLst/>
            </a:prstGeom>
            <a:solidFill>
              <a:srgbClr val="C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181" name="Rectangle 5"/>
            <p:cNvSpPr>
              <a:spLocks noChangeArrowheads="1"/>
            </p:cNvSpPr>
            <p:nvPr/>
          </p:nvSpPr>
          <p:spPr bwMode="auto">
            <a:xfrm>
              <a:off x="2422" y="2765"/>
              <a:ext cx="421" cy="1667"/>
            </a:xfrm>
            <a:prstGeom prst="rect">
              <a:avLst/>
            </a:prstGeom>
            <a:solidFill>
              <a:srgbClr val="C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182" name="Rectangle 6"/>
            <p:cNvSpPr>
              <a:spLocks noChangeArrowheads="1"/>
            </p:cNvSpPr>
            <p:nvPr/>
          </p:nvSpPr>
          <p:spPr bwMode="auto">
            <a:xfrm>
              <a:off x="1761" y="1891"/>
              <a:ext cx="421" cy="1667"/>
            </a:xfrm>
            <a:prstGeom prst="rect">
              <a:avLst/>
            </a:prstGeom>
            <a:solidFill>
              <a:srgbClr val="C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50183" name="AutoShape 7"/>
            <p:cNvCxnSpPr>
              <a:cxnSpLocks noChangeShapeType="1"/>
            </p:cNvCxnSpPr>
            <p:nvPr/>
          </p:nvCxnSpPr>
          <p:spPr bwMode="auto">
            <a:xfrm>
              <a:off x="3350" y="1968"/>
              <a:ext cx="1" cy="3379"/>
            </a:xfrm>
            <a:prstGeom prst="straightConnector1">
              <a:avLst/>
            </a:prstGeom>
            <a:noFill/>
            <a:ln w="9525">
              <a:solidFill>
                <a:srgbClr val="000000"/>
              </a:solidFill>
              <a:round/>
              <a:headEnd type="triangle" w="med" len="med"/>
              <a:tailEnd type="triangle" w="med" len="med"/>
            </a:ln>
          </p:spPr>
        </p:cxnSp>
        <p:sp>
          <p:nvSpPr>
            <p:cNvPr id="50184" name="Text Box 8"/>
            <p:cNvSpPr txBox="1">
              <a:spLocks noChangeArrowheads="1"/>
            </p:cNvSpPr>
            <p:nvPr/>
          </p:nvSpPr>
          <p:spPr bwMode="auto">
            <a:xfrm>
              <a:off x="3431" y="2880"/>
              <a:ext cx="2477" cy="12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Panel to panel is 40 feet</a:t>
              </a:r>
              <a:endParaRPr kumimoji="0" lang="en-US" sz="2400" b="0" i="0" u="none" strike="noStrike" cap="none" normalizeH="0" baseline="0" dirty="0" smtClean="0">
                <a:ln>
                  <a:noFill/>
                </a:ln>
                <a:solidFill>
                  <a:schemeClr val="tx1"/>
                </a:solidFill>
                <a:effectLst/>
                <a:latin typeface="Arial" pitchFamily="34" charset="0"/>
              </a:endParaRPr>
            </a:p>
          </p:txBody>
        </p:sp>
        <p:sp>
          <p:nvSpPr>
            <p:cNvPr id="50185" name="Rectangle 9"/>
            <p:cNvSpPr>
              <a:spLocks noChangeArrowheads="1"/>
            </p:cNvSpPr>
            <p:nvPr/>
          </p:nvSpPr>
          <p:spPr bwMode="auto">
            <a:xfrm>
              <a:off x="7549" y="3968"/>
              <a:ext cx="2690" cy="245"/>
            </a:xfrm>
            <a:prstGeom prst="rect">
              <a:avLst/>
            </a:prstGeom>
            <a:solidFill>
              <a:srgbClr val="80808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186" name="Rectangle 10"/>
            <p:cNvSpPr>
              <a:spLocks noChangeArrowheads="1"/>
            </p:cNvSpPr>
            <p:nvPr/>
          </p:nvSpPr>
          <p:spPr bwMode="auto">
            <a:xfrm rot="3900000">
              <a:off x="7691" y="3262"/>
              <a:ext cx="1137" cy="143"/>
            </a:xfrm>
            <a:prstGeom prst="rect">
              <a:avLst/>
            </a:prstGeom>
            <a:solidFill>
              <a:srgbClr val="C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187" name="Rectangle 11"/>
            <p:cNvSpPr>
              <a:spLocks noChangeArrowheads="1"/>
            </p:cNvSpPr>
            <p:nvPr/>
          </p:nvSpPr>
          <p:spPr bwMode="auto">
            <a:xfrm rot="3900000">
              <a:off x="8806" y="3262"/>
              <a:ext cx="1137" cy="143"/>
            </a:xfrm>
            <a:prstGeom prst="rect">
              <a:avLst/>
            </a:prstGeom>
            <a:solidFill>
              <a:srgbClr val="C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50188" name="AutoShape 12" descr="8 Feet"/>
            <p:cNvCxnSpPr>
              <a:cxnSpLocks noChangeShapeType="1"/>
            </p:cNvCxnSpPr>
            <p:nvPr/>
          </p:nvCxnSpPr>
          <p:spPr bwMode="auto">
            <a:xfrm>
              <a:off x="7549" y="4607"/>
              <a:ext cx="2690" cy="13"/>
            </a:xfrm>
            <a:prstGeom prst="straightConnector1">
              <a:avLst/>
            </a:prstGeom>
            <a:noFill/>
            <a:ln w="9525">
              <a:solidFill>
                <a:srgbClr val="000000"/>
              </a:solidFill>
              <a:round/>
              <a:headEnd type="triangle" w="med" len="med"/>
              <a:tailEnd type="triangle" w="med" len="med"/>
            </a:ln>
          </p:spPr>
        </p:cxnSp>
        <p:cxnSp>
          <p:nvCxnSpPr>
            <p:cNvPr id="50189" name="AutoShape 13"/>
            <p:cNvCxnSpPr>
              <a:cxnSpLocks noChangeShapeType="1"/>
            </p:cNvCxnSpPr>
            <p:nvPr/>
          </p:nvCxnSpPr>
          <p:spPr bwMode="auto">
            <a:xfrm>
              <a:off x="10434" y="2841"/>
              <a:ext cx="0" cy="1372"/>
            </a:xfrm>
            <a:prstGeom prst="straightConnector1">
              <a:avLst/>
            </a:prstGeom>
            <a:noFill/>
            <a:ln w="9525">
              <a:solidFill>
                <a:srgbClr val="000000"/>
              </a:solidFill>
              <a:round/>
              <a:headEnd type="triangle" w="med" len="med"/>
              <a:tailEnd type="triangle" w="med" len="med"/>
            </a:ln>
          </p:spPr>
        </p:cxnSp>
        <p:sp>
          <p:nvSpPr>
            <p:cNvPr id="50190" name="Text Box 14"/>
            <p:cNvSpPr txBox="1">
              <a:spLocks noChangeArrowheads="1"/>
            </p:cNvSpPr>
            <p:nvPr/>
          </p:nvSpPr>
          <p:spPr bwMode="auto">
            <a:xfrm>
              <a:off x="10560" y="2760"/>
              <a:ext cx="1528" cy="9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8 feet tall</a:t>
              </a:r>
              <a:endParaRPr kumimoji="0" lang="en-US" sz="2400" b="0" i="0" u="none" strike="noStrike" cap="none" normalizeH="0" baseline="0" dirty="0" smtClean="0">
                <a:ln>
                  <a:noFill/>
                </a:ln>
                <a:solidFill>
                  <a:schemeClr val="tx1"/>
                </a:solidFill>
                <a:effectLst/>
                <a:latin typeface="Arial" pitchFamily="34" charset="0"/>
              </a:endParaRPr>
            </a:p>
          </p:txBody>
        </p:sp>
        <p:sp>
          <p:nvSpPr>
            <p:cNvPr id="50191" name="Text Box 15"/>
            <p:cNvSpPr txBox="1">
              <a:spLocks noChangeArrowheads="1"/>
            </p:cNvSpPr>
            <p:nvPr/>
          </p:nvSpPr>
          <p:spPr bwMode="auto">
            <a:xfrm>
              <a:off x="8188" y="4729"/>
              <a:ext cx="2370" cy="73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8’ Wide max</a:t>
              </a:r>
              <a:endParaRPr kumimoji="0" lang="en-US" sz="2400" b="0" i="0" u="none" strike="noStrike" cap="none" normalizeH="0" baseline="0" dirty="0" smtClean="0">
                <a:ln>
                  <a:noFill/>
                </a:ln>
                <a:solidFill>
                  <a:schemeClr val="tx1"/>
                </a:solidFill>
                <a:effectLst/>
                <a:latin typeface="Arial" pitchFamily="34" charset="0"/>
              </a:endParaRPr>
            </a:p>
          </p:txBody>
        </p:sp>
        <p:sp>
          <p:nvSpPr>
            <p:cNvPr id="50192" name="Text Box 16"/>
            <p:cNvSpPr txBox="1">
              <a:spLocks noChangeArrowheads="1"/>
            </p:cNvSpPr>
            <p:nvPr/>
          </p:nvSpPr>
          <p:spPr bwMode="auto">
            <a:xfrm>
              <a:off x="7897" y="1860"/>
              <a:ext cx="2301" cy="8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7’ x 20’ Panel</a:t>
              </a:r>
              <a:endParaRPr kumimoji="0" lang="en-US" sz="2400" b="0" i="0" u="none" strike="noStrike" cap="none" normalizeH="0" baseline="0" dirty="0" smtClean="0">
                <a:ln>
                  <a:noFill/>
                </a:ln>
                <a:solidFill>
                  <a:schemeClr val="tx1"/>
                </a:solidFill>
                <a:effectLst/>
                <a:latin typeface="Arial" pitchFamily="34" charset="0"/>
              </a:endParaRPr>
            </a:p>
          </p:txBody>
        </p:sp>
        <p:sp>
          <p:nvSpPr>
            <p:cNvPr id="50193" name="Text Box 17"/>
            <p:cNvSpPr txBox="1">
              <a:spLocks noChangeArrowheads="1"/>
            </p:cNvSpPr>
            <p:nvPr/>
          </p:nvSpPr>
          <p:spPr bwMode="auto">
            <a:xfrm>
              <a:off x="6417" y="2940"/>
              <a:ext cx="1069" cy="8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65°</a:t>
              </a:r>
              <a:endParaRPr kumimoji="0" lang="en-US" sz="2400" b="0" i="0" u="none" strike="noStrike" cap="none" normalizeH="0" baseline="0" dirty="0" smtClean="0">
                <a:ln>
                  <a:noFill/>
                </a:ln>
                <a:solidFill>
                  <a:schemeClr val="tx1"/>
                </a:solidFill>
                <a:effectLst/>
                <a:latin typeface="Arial" pitchFamily="34" charset="0"/>
              </a:endParaRPr>
            </a:p>
          </p:txBody>
        </p:sp>
      </p:grpSp>
      <p:sp>
        <p:nvSpPr>
          <p:cNvPr id="23" name="Rectangle 22"/>
          <p:cNvSpPr/>
          <p:nvPr/>
        </p:nvSpPr>
        <p:spPr>
          <a:xfrm>
            <a:off x="18364200" y="838200"/>
            <a:ext cx="8915400" cy="441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220200" y="675382"/>
            <a:ext cx="8915400" cy="4524315"/>
          </a:xfrm>
          <a:prstGeom prst="rect">
            <a:avLst/>
          </a:prstGeom>
          <a:noFill/>
        </p:spPr>
        <p:txBody>
          <a:bodyPr wrap="square" rtlCol="0">
            <a:spAutoFit/>
          </a:bodyPr>
          <a:lstStyle/>
          <a:p>
            <a:pPr algn="ctr"/>
            <a:r>
              <a:rPr lang="en-US" sz="3200" u="sng" dirty="0" smtClean="0">
                <a:latin typeface="Garamond Premr Pro" pitchFamily="18" charset="0"/>
              </a:rPr>
              <a:t>Transportation</a:t>
            </a:r>
          </a:p>
          <a:p>
            <a:pPr>
              <a:buFont typeface="Arial" pitchFamily="34" charset="0"/>
              <a:buChar char="•"/>
            </a:pPr>
            <a:r>
              <a:rPr lang="en-US" sz="3200" dirty="0" smtClean="0">
                <a:latin typeface="Garamond Premr Pro" pitchFamily="18" charset="0"/>
              </a:rPr>
              <a:t> Restrictions Before Permitting Requirement</a:t>
            </a:r>
          </a:p>
          <a:p>
            <a:pPr lvl="1">
              <a:buFont typeface="Arial" pitchFamily="34" charset="0"/>
              <a:buChar char="•"/>
            </a:pPr>
            <a:r>
              <a:rPr lang="en-US" sz="3200" dirty="0" smtClean="0">
                <a:latin typeface="Garamond Premr Pro" pitchFamily="18" charset="0"/>
              </a:rPr>
              <a:t> 8 Feet Wide</a:t>
            </a:r>
          </a:p>
          <a:p>
            <a:pPr lvl="1">
              <a:buFont typeface="Arial" pitchFamily="34" charset="0"/>
              <a:buChar char="•"/>
            </a:pPr>
            <a:r>
              <a:rPr lang="en-US" sz="3200" dirty="0" smtClean="0">
                <a:latin typeface="Garamond Premr Pro" pitchFamily="18" charset="0"/>
              </a:rPr>
              <a:t> 8 Feet Tall off Bed</a:t>
            </a:r>
          </a:p>
          <a:p>
            <a:pPr lvl="1">
              <a:buFont typeface="Arial" pitchFamily="34" charset="0"/>
              <a:buChar char="•"/>
            </a:pPr>
            <a:r>
              <a:rPr lang="en-US" sz="3200" dirty="0" smtClean="0">
                <a:latin typeface="Garamond Premr Pro" pitchFamily="18" charset="0"/>
              </a:rPr>
              <a:t> 42 Feet Long</a:t>
            </a:r>
          </a:p>
          <a:p>
            <a:pPr lvl="1">
              <a:buFont typeface="Arial" pitchFamily="34" charset="0"/>
              <a:buChar char="•"/>
            </a:pPr>
            <a:r>
              <a:rPr lang="en-US" sz="3200" dirty="0" smtClean="0">
                <a:latin typeface="Garamond Premr Pro" pitchFamily="18" charset="0"/>
              </a:rPr>
              <a:t> 8 Tons</a:t>
            </a:r>
          </a:p>
          <a:p>
            <a:pPr>
              <a:buFont typeface="Arial" pitchFamily="34" charset="0"/>
              <a:buChar char="•"/>
            </a:pPr>
            <a:r>
              <a:rPr lang="en-US" sz="3200" dirty="0" smtClean="0">
                <a:latin typeface="Garamond Premr Pro" pitchFamily="18" charset="0"/>
              </a:rPr>
              <a:t> Average Size Panels Can Fit Three per Truck</a:t>
            </a:r>
          </a:p>
          <a:p>
            <a:pPr>
              <a:buFont typeface="Arial" pitchFamily="34" charset="0"/>
              <a:buChar char="•"/>
            </a:pPr>
            <a:r>
              <a:rPr lang="en-US" sz="3200" dirty="0" smtClean="0">
                <a:latin typeface="Garamond Premr Pro" pitchFamily="18" charset="0"/>
              </a:rPr>
              <a:t> 129 Panels</a:t>
            </a:r>
          </a:p>
          <a:p>
            <a:pPr lvl="1">
              <a:buFont typeface="Arial" pitchFamily="34" charset="0"/>
              <a:buChar char="•"/>
            </a:pPr>
            <a:r>
              <a:rPr lang="en-US" sz="3200" dirty="0" smtClean="0">
                <a:latin typeface="Garamond Premr Pro" pitchFamily="18" charset="0"/>
              </a:rPr>
              <a:t> 45 – 50 Truck Loads</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Conclusion</a:t>
            </a:r>
            <a:endParaRPr lang="en-US" sz="3200" b="1" dirty="0">
              <a:latin typeface="Trajan Pro" pitchFamily="18" charset="0"/>
            </a:endParaRPr>
          </a:p>
        </p:txBody>
      </p:sp>
      <p:sp>
        <p:nvSpPr>
          <p:cNvPr id="8" name="TextBox 7"/>
          <p:cNvSpPr txBox="1"/>
          <p:nvPr/>
        </p:nvSpPr>
        <p:spPr>
          <a:xfrm>
            <a:off x="9144000" y="675382"/>
            <a:ext cx="9220200" cy="5016758"/>
          </a:xfrm>
          <a:prstGeom prst="rect">
            <a:avLst/>
          </a:prstGeom>
          <a:noFill/>
        </p:spPr>
        <p:txBody>
          <a:bodyPr wrap="square" rtlCol="0">
            <a:spAutoFit/>
          </a:bodyPr>
          <a:lstStyle/>
          <a:p>
            <a:pPr algn="ctr"/>
            <a:r>
              <a:rPr lang="en-US" sz="3200" u="sng" dirty="0" smtClean="0">
                <a:latin typeface="Garamond Premr Pro" pitchFamily="18" charset="0"/>
              </a:rPr>
              <a:t>Integrated Project Delivery Enables</a:t>
            </a:r>
          </a:p>
          <a:p>
            <a:pPr>
              <a:buFont typeface="Arial" pitchFamily="34" charset="0"/>
              <a:buChar char="•"/>
            </a:pPr>
            <a:r>
              <a:rPr lang="en-US" sz="3200" dirty="0" smtClean="0">
                <a:latin typeface="Garamond Premr Pro" pitchFamily="18" charset="0"/>
              </a:rPr>
              <a:t> Structural Engineer and Steel Fabricator Design Together</a:t>
            </a:r>
          </a:p>
          <a:p>
            <a:pPr lvl="1">
              <a:buFont typeface="Arial" pitchFamily="34" charset="0"/>
              <a:buChar char="•"/>
            </a:pPr>
            <a:r>
              <a:rPr lang="en-US" sz="3200" dirty="0" smtClean="0">
                <a:latin typeface="Garamond Premr Pro" pitchFamily="18" charset="0"/>
              </a:rPr>
              <a:t> $505,040 and 2.5 Months</a:t>
            </a:r>
          </a:p>
          <a:p>
            <a:pPr>
              <a:buFont typeface="Arial" pitchFamily="34" charset="0"/>
              <a:buChar char="•"/>
            </a:pPr>
            <a:r>
              <a:rPr lang="en-US" sz="3200" dirty="0" smtClean="0">
                <a:latin typeface="Garamond Premr Pro" pitchFamily="18" charset="0"/>
              </a:rPr>
              <a:t> Precast Concrete Contractor Involved Early</a:t>
            </a:r>
          </a:p>
          <a:p>
            <a:pPr lvl="1">
              <a:buFont typeface="Arial" pitchFamily="34" charset="0"/>
              <a:buChar char="•"/>
            </a:pPr>
            <a:r>
              <a:rPr lang="en-US" sz="3200" dirty="0" smtClean="0">
                <a:latin typeface="Garamond Premr Pro" pitchFamily="18" charset="0"/>
              </a:rPr>
              <a:t> 2.6 Month Savings</a:t>
            </a:r>
          </a:p>
          <a:p>
            <a:pPr lvl="1">
              <a:buFont typeface="Arial" pitchFamily="34" charset="0"/>
              <a:buChar char="•"/>
            </a:pPr>
            <a:r>
              <a:rPr lang="en-US" sz="3200" dirty="0" smtClean="0">
                <a:latin typeface="Garamond Premr Pro" pitchFamily="18" charset="0"/>
              </a:rPr>
              <a:t> Increased cost, but Additional Savings can be Found if Curtain Wall is Unitized, Interior Work Begins Earlier</a:t>
            </a:r>
          </a:p>
          <a:p>
            <a:pPr>
              <a:buFont typeface="Arial" pitchFamily="34" charset="0"/>
              <a:buChar char="•"/>
            </a:pPr>
            <a:r>
              <a:rPr lang="en-US" sz="3200" dirty="0" smtClean="0">
                <a:latin typeface="Garamond Premr Pro" pitchFamily="18" charset="0"/>
              </a:rPr>
              <a:t> Part of Compensation Based on Project Goals</a:t>
            </a:r>
          </a:p>
          <a:p>
            <a:pPr>
              <a:buFont typeface="Arial" pitchFamily="34" charset="0"/>
              <a:buChar char="•"/>
            </a:pPr>
            <a:r>
              <a:rPr lang="en-US" sz="3200" dirty="0" smtClean="0">
                <a:latin typeface="Garamond Premr Pro" pitchFamily="18" charset="0"/>
              </a:rPr>
              <a:t> Better Relationship, Clearer Vision of Project, More Accurate Cost Information</a:t>
            </a:r>
          </a:p>
        </p:txBody>
      </p:sp>
      <p:pic>
        <p:nvPicPr>
          <p:cNvPr id="9" name="Picture 5" descr="full-20earth2"/>
          <p:cNvPicPr>
            <a:picLocks noChangeAspect="1" noChangeArrowheads="1"/>
          </p:cNvPicPr>
          <p:nvPr/>
        </p:nvPicPr>
        <p:blipFill>
          <a:blip r:embed="rId2" cstate="print"/>
          <a:srcRect/>
          <a:stretch>
            <a:fillRect/>
          </a:stretch>
        </p:blipFill>
        <p:spPr bwMode="auto">
          <a:xfrm>
            <a:off x="21336000" y="2133600"/>
            <a:ext cx="3156388" cy="2952750"/>
          </a:xfrm>
          <a:prstGeom prst="rect">
            <a:avLst/>
          </a:prstGeom>
          <a:noFill/>
          <a:ln w="9525">
            <a:noFill/>
            <a:miter lim="800000"/>
            <a:headEnd/>
            <a:tailEnd/>
          </a:ln>
        </p:spPr>
      </p:pic>
      <p:sp>
        <p:nvSpPr>
          <p:cNvPr id="12" name="Text Box 7"/>
          <p:cNvSpPr txBox="1">
            <a:spLocks noChangeArrowheads="1"/>
          </p:cNvSpPr>
          <p:nvPr/>
        </p:nvSpPr>
        <p:spPr bwMode="auto">
          <a:xfrm>
            <a:off x="19050000" y="2286000"/>
            <a:ext cx="2362200" cy="707886"/>
          </a:xfrm>
          <a:prstGeom prst="rect">
            <a:avLst/>
          </a:prstGeom>
          <a:noFill/>
          <a:ln w="9525">
            <a:noFill/>
            <a:miter lim="800000"/>
            <a:headEnd/>
            <a:tailEnd/>
          </a:ln>
        </p:spPr>
        <p:txBody>
          <a:bodyPr wrap="square">
            <a:spAutoFit/>
          </a:bodyPr>
          <a:lstStyle/>
          <a:p>
            <a:pPr>
              <a:spcBef>
                <a:spcPct val="50000"/>
              </a:spcBef>
            </a:pPr>
            <a:r>
              <a:rPr lang="en-US" sz="2000" u="none">
                <a:latin typeface="Trajan Pro" pitchFamily="18" charset="0"/>
              </a:rPr>
              <a:t>Hostile Relations</a:t>
            </a:r>
          </a:p>
        </p:txBody>
      </p:sp>
      <p:sp>
        <p:nvSpPr>
          <p:cNvPr id="13" name="Text Box 8"/>
          <p:cNvSpPr txBox="1">
            <a:spLocks noChangeArrowheads="1"/>
          </p:cNvSpPr>
          <p:nvPr/>
        </p:nvSpPr>
        <p:spPr bwMode="auto">
          <a:xfrm>
            <a:off x="18745200" y="3352800"/>
            <a:ext cx="2362200" cy="707886"/>
          </a:xfrm>
          <a:prstGeom prst="rect">
            <a:avLst/>
          </a:prstGeom>
          <a:noFill/>
          <a:ln w="9525">
            <a:noFill/>
            <a:miter lim="800000"/>
            <a:headEnd/>
            <a:tailEnd/>
          </a:ln>
        </p:spPr>
        <p:txBody>
          <a:bodyPr wrap="square">
            <a:spAutoFit/>
          </a:bodyPr>
          <a:lstStyle/>
          <a:p>
            <a:pPr>
              <a:spcBef>
                <a:spcPct val="50000"/>
              </a:spcBef>
            </a:pPr>
            <a:r>
              <a:rPr lang="en-US" sz="2000" u="none">
                <a:latin typeface="Trajan Pro" pitchFamily="18" charset="0"/>
              </a:rPr>
              <a:t>Little Collaboration</a:t>
            </a:r>
          </a:p>
        </p:txBody>
      </p:sp>
      <p:sp>
        <p:nvSpPr>
          <p:cNvPr id="14" name="Text Box 9"/>
          <p:cNvSpPr txBox="1">
            <a:spLocks noChangeArrowheads="1"/>
          </p:cNvSpPr>
          <p:nvPr/>
        </p:nvSpPr>
        <p:spPr bwMode="auto">
          <a:xfrm>
            <a:off x="19050000" y="4648200"/>
            <a:ext cx="2362200" cy="707886"/>
          </a:xfrm>
          <a:prstGeom prst="rect">
            <a:avLst/>
          </a:prstGeom>
          <a:noFill/>
          <a:ln w="9525">
            <a:noFill/>
            <a:miter lim="800000"/>
            <a:headEnd/>
            <a:tailEnd/>
          </a:ln>
        </p:spPr>
        <p:txBody>
          <a:bodyPr wrap="square">
            <a:spAutoFit/>
          </a:bodyPr>
          <a:lstStyle/>
          <a:p>
            <a:pPr>
              <a:spcBef>
                <a:spcPct val="50000"/>
              </a:spcBef>
            </a:pPr>
            <a:r>
              <a:rPr lang="en-US" sz="2000" u="none">
                <a:latin typeface="Trajan Pro" pitchFamily="18" charset="0"/>
              </a:rPr>
              <a:t>Lengthy Schedules</a:t>
            </a:r>
          </a:p>
        </p:txBody>
      </p:sp>
      <p:sp>
        <p:nvSpPr>
          <p:cNvPr id="15" name="Text Box 10"/>
          <p:cNvSpPr txBox="1">
            <a:spLocks noChangeArrowheads="1"/>
          </p:cNvSpPr>
          <p:nvPr/>
        </p:nvSpPr>
        <p:spPr bwMode="auto">
          <a:xfrm>
            <a:off x="24765000" y="2300288"/>
            <a:ext cx="2362200" cy="707886"/>
          </a:xfrm>
          <a:prstGeom prst="rect">
            <a:avLst/>
          </a:prstGeom>
          <a:noFill/>
          <a:ln w="9525">
            <a:noFill/>
            <a:miter lim="800000"/>
            <a:headEnd/>
            <a:tailEnd/>
          </a:ln>
        </p:spPr>
        <p:txBody>
          <a:bodyPr wrap="square">
            <a:spAutoFit/>
          </a:bodyPr>
          <a:lstStyle/>
          <a:p>
            <a:pPr>
              <a:spcBef>
                <a:spcPct val="50000"/>
              </a:spcBef>
            </a:pPr>
            <a:r>
              <a:rPr lang="en-US" sz="2000" u="none">
                <a:latin typeface="Trajan Pro" pitchFamily="18" charset="0"/>
              </a:rPr>
              <a:t>Loss of Quality</a:t>
            </a:r>
          </a:p>
        </p:txBody>
      </p:sp>
      <p:sp>
        <p:nvSpPr>
          <p:cNvPr id="16" name="Text Box 11"/>
          <p:cNvSpPr txBox="1">
            <a:spLocks noChangeArrowheads="1"/>
          </p:cNvSpPr>
          <p:nvPr/>
        </p:nvSpPr>
        <p:spPr bwMode="auto">
          <a:xfrm>
            <a:off x="25069800" y="3352800"/>
            <a:ext cx="2362200" cy="707886"/>
          </a:xfrm>
          <a:prstGeom prst="rect">
            <a:avLst/>
          </a:prstGeom>
          <a:noFill/>
          <a:ln w="9525">
            <a:noFill/>
            <a:miter lim="800000"/>
            <a:headEnd/>
            <a:tailEnd/>
          </a:ln>
        </p:spPr>
        <p:txBody>
          <a:bodyPr wrap="square">
            <a:spAutoFit/>
          </a:bodyPr>
          <a:lstStyle/>
          <a:p>
            <a:pPr>
              <a:spcBef>
                <a:spcPct val="50000"/>
              </a:spcBef>
            </a:pPr>
            <a:r>
              <a:rPr lang="en-US" sz="2000" u="none">
                <a:latin typeface="Trajan Pro" pitchFamily="18" charset="0"/>
              </a:rPr>
              <a:t>False Value Engineering</a:t>
            </a:r>
          </a:p>
        </p:txBody>
      </p:sp>
      <p:sp>
        <p:nvSpPr>
          <p:cNvPr id="17" name="Text Box 12"/>
          <p:cNvSpPr txBox="1">
            <a:spLocks noChangeArrowheads="1"/>
          </p:cNvSpPr>
          <p:nvPr/>
        </p:nvSpPr>
        <p:spPr bwMode="auto">
          <a:xfrm>
            <a:off x="24688800" y="4724400"/>
            <a:ext cx="2606566" cy="707886"/>
          </a:xfrm>
          <a:prstGeom prst="rect">
            <a:avLst/>
          </a:prstGeom>
          <a:noFill/>
          <a:ln w="9525">
            <a:noFill/>
            <a:miter lim="800000"/>
            <a:headEnd/>
            <a:tailEnd/>
          </a:ln>
        </p:spPr>
        <p:txBody>
          <a:bodyPr wrap="square">
            <a:spAutoFit/>
          </a:bodyPr>
          <a:lstStyle/>
          <a:p>
            <a:pPr>
              <a:spcBef>
                <a:spcPct val="50000"/>
              </a:spcBef>
            </a:pPr>
            <a:r>
              <a:rPr lang="en-US" sz="2000" u="none">
                <a:latin typeface="Trajan Pro" pitchFamily="18" charset="0"/>
              </a:rPr>
              <a:t>Errors &amp; Omissions</a:t>
            </a:r>
          </a:p>
        </p:txBody>
      </p:sp>
      <p:sp>
        <p:nvSpPr>
          <p:cNvPr id="18" name="Text Box 13"/>
          <p:cNvSpPr txBox="1">
            <a:spLocks noChangeArrowheads="1"/>
          </p:cNvSpPr>
          <p:nvPr/>
        </p:nvSpPr>
        <p:spPr bwMode="auto">
          <a:xfrm>
            <a:off x="21717000" y="5334000"/>
            <a:ext cx="2525110" cy="707886"/>
          </a:xfrm>
          <a:prstGeom prst="rect">
            <a:avLst/>
          </a:prstGeom>
          <a:noFill/>
          <a:ln w="9525">
            <a:noFill/>
            <a:miter lim="800000"/>
            <a:headEnd/>
            <a:tailEnd/>
          </a:ln>
        </p:spPr>
        <p:txBody>
          <a:bodyPr wrap="square">
            <a:spAutoFit/>
          </a:bodyPr>
          <a:lstStyle/>
          <a:p>
            <a:pPr>
              <a:spcBef>
                <a:spcPct val="50000"/>
              </a:spcBef>
            </a:pPr>
            <a:r>
              <a:rPr lang="en-US" sz="2000" u="none">
                <a:latin typeface="Trajan Pro" pitchFamily="18" charset="0"/>
              </a:rPr>
              <a:t>Claims and Litigation</a:t>
            </a:r>
          </a:p>
        </p:txBody>
      </p:sp>
      <p:sp>
        <p:nvSpPr>
          <p:cNvPr id="19" name="Text Box 15"/>
          <p:cNvSpPr txBox="1">
            <a:spLocks noChangeArrowheads="1"/>
          </p:cNvSpPr>
          <p:nvPr/>
        </p:nvSpPr>
        <p:spPr bwMode="auto">
          <a:xfrm>
            <a:off x="19202400" y="2286000"/>
            <a:ext cx="2362200" cy="400110"/>
          </a:xfrm>
          <a:prstGeom prst="rect">
            <a:avLst/>
          </a:prstGeom>
          <a:noFill/>
          <a:ln w="9525">
            <a:noFill/>
            <a:miter lim="800000"/>
            <a:headEnd/>
            <a:tailEnd/>
          </a:ln>
        </p:spPr>
        <p:txBody>
          <a:bodyPr wrap="square">
            <a:spAutoFit/>
          </a:bodyPr>
          <a:lstStyle/>
          <a:p>
            <a:pPr>
              <a:spcBef>
                <a:spcPct val="50000"/>
              </a:spcBef>
            </a:pPr>
            <a:r>
              <a:rPr lang="en-US" sz="2000" u="none">
                <a:latin typeface="Trajan Pro" pitchFamily="18" charset="0"/>
              </a:rPr>
              <a:t>Teamwork</a:t>
            </a:r>
          </a:p>
        </p:txBody>
      </p:sp>
      <p:sp>
        <p:nvSpPr>
          <p:cNvPr id="20" name="Text Box 16"/>
          <p:cNvSpPr txBox="1">
            <a:spLocks noChangeArrowheads="1"/>
          </p:cNvSpPr>
          <p:nvPr/>
        </p:nvSpPr>
        <p:spPr bwMode="auto">
          <a:xfrm>
            <a:off x="18669000" y="3276600"/>
            <a:ext cx="2362200" cy="707886"/>
          </a:xfrm>
          <a:prstGeom prst="rect">
            <a:avLst/>
          </a:prstGeom>
          <a:noFill/>
          <a:ln w="9525">
            <a:noFill/>
            <a:miter lim="800000"/>
            <a:headEnd/>
            <a:tailEnd/>
          </a:ln>
        </p:spPr>
        <p:txBody>
          <a:bodyPr wrap="square">
            <a:spAutoFit/>
          </a:bodyPr>
          <a:lstStyle/>
          <a:p>
            <a:pPr>
              <a:spcBef>
                <a:spcPct val="50000"/>
              </a:spcBef>
            </a:pPr>
            <a:r>
              <a:rPr lang="en-US" sz="2000" u="none">
                <a:latin typeface="Trajan Pro" pitchFamily="18" charset="0"/>
              </a:rPr>
              <a:t>Collaboration Atmosphere</a:t>
            </a:r>
          </a:p>
        </p:txBody>
      </p:sp>
      <p:sp>
        <p:nvSpPr>
          <p:cNvPr id="21" name="Text Box 17"/>
          <p:cNvSpPr txBox="1">
            <a:spLocks noChangeArrowheads="1"/>
          </p:cNvSpPr>
          <p:nvPr/>
        </p:nvSpPr>
        <p:spPr bwMode="auto">
          <a:xfrm>
            <a:off x="19050000" y="4495800"/>
            <a:ext cx="2362200" cy="1015663"/>
          </a:xfrm>
          <a:prstGeom prst="rect">
            <a:avLst/>
          </a:prstGeom>
          <a:noFill/>
          <a:ln w="9525">
            <a:noFill/>
            <a:miter lim="800000"/>
            <a:headEnd/>
            <a:tailEnd/>
          </a:ln>
        </p:spPr>
        <p:txBody>
          <a:bodyPr wrap="square">
            <a:spAutoFit/>
          </a:bodyPr>
          <a:lstStyle/>
          <a:p>
            <a:pPr>
              <a:spcBef>
                <a:spcPct val="50000"/>
              </a:spcBef>
            </a:pPr>
            <a:r>
              <a:rPr lang="en-US" sz="2000" u="none">
                <a:latin typeface="Trajan Pro" pitchFamily="18" charset="0"/>
              </a:rPr>
              <a:t>Shortened Project Length</a:t>
            </a:r>
          </a:p>
        </p:txBody>
      </p:sp>
      <p:sp>
        <p:nvSpPr>
          <p:cNvPr id="22" name="Text Box 18"/>
          <p:cNvSpPr txBox="1">
            <a:spLocks noChangeArrowheads="1"/>
          </p:cNvSpPr>
          <p:nvPr/>
        </p:nvSpPr>
        <p:spPr bwMode="auto">
          <a:xfrm>
            <a:off x="24536400" y="2300288"/>
            <a:ext cx="2362200" cy="707886"/>
          </a:xfrm>
          <a:prstGeom prst="rect">
            <a:avLst/>
          </a:prstGeom>
          <a:noFill/>
          <a:ln w="9525">
            <a:noFill/>
            <a:miter lim="800000"/>
            <a:headEnd/>
            <a:tailEnd/>
          </a:ln>
        </p:spPr>
        <p:txBody>
          <a:bodyPr wrap="square">
            <a:spAutoFit/>
          </a:bodyPr>
          <a:lstStyle/>
          <a:p>
            <a:pPr>
              <a:spcBef>
                <a:spcPct val="50000"/>
              </a:spcBef>
            </a:pPr>
            <a:r>
              <a:rPr lang="en-US" sz="2000" u="none">
                <a:latin typeface="Trajan Pro" pitchFamily="18" charset="0"/>
              </a:rPr>
              <a:t>Top Quality Product</a:t>
            </a:r>
          </a:p>
        </p:txBody>
      </p:sp>
      <p:sp>
        <p:nvSpPr>
          <p:cNvPr id="23" name="Text Box 19"/>
          <p:cNvSpPr txBox="1">
            <a:spLocks noChangeArrowheads="1"/>
          </p:cNvSpPr>
          <p:nvPr/>
        </p:nvSpPr>
        <p:spPr bwMode="auto">
          <a:xfrm>
            <a:off x="24841200" y="3505200"/>
            <a:ext cx="2362200" cy="707886"/>
          </a:xfrm>
          <a:prstGeom prst="rect">
            <a:avLst/>
          </a:prstGeom>
          <a:noFill/>
          <a:ln w="9525">
            <a:noFill/>
            <a:miter lim="800000"/>
            <a:headEnd/>
            <a:tailEnd/>
          </a:ln>
        </p:spPr>
        <p:txBody>
          <a:bodyPr wrap="square">
            <a:spAutoFit/>
          </a:bodyPr>
          <a:lstStyle/>
          <a:p>
            <a:pPr>
              <a:spcBef>
                <a:spcPct val="50000"/>
              </a:spcBef>
            </a:pPr>
            <a:r>
              <a:rPr lang="en-US" sz="2000" u="none">
                <a:latin typeface="Trajan Pro" pitchFamily="18" charset="0"/>
              </a:rPr>
              <a:t>Early Design Input</a:t>
            </a:r>
          </a:p>
        </p:txBody>
      </p:sp>
      <p:sp>
        <p:nvSpPr>
          <p:cNvPr id="24" name="Text Box 20"/>
          <p:cNvSpPr txBox="1">
            <a:spLocks noChangeArrowheads="1"/>
          </p:cNvSpPr>
          <p:nvPr/>
        </p:nvSpPr>
        <p:spPr bwMode="auto">
          <a:xfrm>
            <a:off x="24612600" y="4648200"/>
            <a:ext cx="2606566" cy="1015663"/>
          </a:xfrm>
          <a:prstGeom prst="rect">
            <a:avLst/>
          </a:prstGeom>
          <a:noFill/>
          <a:ln w="9525">
            <a:noFill/>
            <a:miter lim="800000"/>
            <a:headEnd/>
            <a:tailEnd/>
          </a:ln>
        </p:spPr>
        <p:txBody>
          <a:bodyPr wrap="square">
            <a:spAutoFit/>
          </a:bodyPr>
          <a:lstStyle/>
          <a:p>
            <a:pPr algn="ctr">
              <a:spcBef>
                <a:spcPct val="50000"/>
              </a:spcBef>
            </a:pPr>
            <a:r>
              <a:rPr lang="en-US" sz="2000" u="none">
                <a:latin typeface="Trajan Pro" pitchFamily="18" charset="0"/>
              </a:rPr>
              <a:t>Accurate Design &amp; Minimal Changes</a:t>
            </a:r>
          </a:p>
        </p:txBody>
      </p:sp>
      <p:sp>
        <p:nvSpPr>
          <p:cNvPr id="25" name="Text Box 21"/>
          <p:cNvSpPr txBox="1">
            <a:spLocks noChangeArrowheads="1"/>
          </p:cNvSpPr>
          <p:nvPr/>
        </p:nvSpPr>
        <p:spPr bwMode="auto">
          <a:xfrm>
            <a:off x="21640800" y="5302250"/>
            <a:ext cx="2525110" cy="707886"/>
          </a:xfrm>
          <a:prstGeom prst="rect">
            <a:avLst/>
          </a:prstGeom>
          <a:noFill/>
          <a:ln w="9525">
            <a:noFill/>
            <a:miter lim="800000"/>
            <a:headEnd/>
            <a:tailEnd/>
          </a:ln>
        </p:spPr>
        <p:txBody>
          <a:bodyPr wrap="square">
            <a:spAutoFit/>
          </a:bodyPr>
          <a:lstStyle/>
          <a:p>
            <a:pPr algn="ctr">
              <a:spcBef>
                <a:spcPct val="50000"/>
              </a:spcBef>
            </a:pPr>
            <a:r>
              <a:rPr lang="en-US" sz="2000" u="none">
                <a:latin typeface="Trajan Pro" pitchFamily="18" charset="0"/>
              </a:rPr>
              <a:t>Efficient Building Model</a:t>
            </a:r>
          </a:p>
        </p:txBody>
      </p:sp>
      <p:sp>
        <p:nvSpPr>
          <p:cNvPr id="26" name="Text Box 22"/>
          <p:cNvSpPr txBox="1">
            <a:spLocks noChangeArrowheads="1"/>
          </p:cNvSpPr>
          <p:nvPr/>
        </p:nvSpPr>
        <p:spPr bwMode="auto">
          <a:xfrm>
            <a:off x="19050000" y="1066800"/>
            <a:ext cx="7696200" cy="584775"/>
          </a:xfrm>
          <a:prstGeom prst="rect">
            <a:avLst/>
          </a:prstGeom>
          <a:noFill/>
          <a:ln w="9525">
            <a:noFill/>
            <a:miter lim="800000"/>
            <a:headEnd/>
            <a:tailEnd/>
          </a:ln>
        </p:spPr>
        <p:txBody>
          <a:bodyPr>
            <a:spAutoFit/>
          </a:bodyPr>
          <a:lstStyle/>
          <a:p>
            <a:pPr algn="ctr">
              <a:spcBef>
                <a:spcPct val="50000"/>
              </a:spcBef>
            </a:pPr>
            <a:r>
              <a:rPr lang="en-US" sz="3200" u="none" dirty="0">
                <a:latin typeface="Garamond Premr Pro" pitchFamily="18" charset="0"/>
              </a:rPr>
              <a:t>Future Collaborative Industry</a:t>
            </a:r>
          </a:p>
        </p:txBody>
      </p:sp>
      <p:sp>
        <p:nvSpPr>
          <p:cNvPr id="27" name="Text Box 6"/>
          <p:cNvSpPr txBox="1">
            <a:spLocks noChangeArrowheads="1"/>
          </p:cNvSpPr>
          <p:nvPr/>
        </p:nvSpPr>
        <p:spPr bwMode="auto">
          <a:xfrm>
            <a:off x="19050000" y="1091625"/>
            <a:ext cx="7696200" cy="584775"/>
          </a:xfrm>
          <a:prstGeom prst="rect">
            <a:avLst/>
          </a:prstGeom>
          <a:noFill/>
          <a:ln w="9525">
            <a:noFill/>
            <a:miter lim="800000"/>
            <a:headEnd/>
            <a:tailEnd/>
          </a:ln>
        </p:spPr>
        <p:txBody>
          <a:bodyPr>
            <a:spAutoFit/>
          </a:bodyPr>
          <a:lstStyle/>
          <a:p>
            <a:pPr algn="ctr">
              <a:spcBef>
                <a:spcPct val="50000"/>
              </a:spcBef>
            </a:pPr>
            <a:r>
              <a:rPr lang="en-US" sz="3200" u="none" dirty="0">
                <a:latin typeface="Garamond Premr Pro" pitchFamily="18" charset="0"/>
              </a:rPr>
              <a:t>Current Building Industry Environment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 0  L 0.25 -0.33302  E" pathEditMode="relative" ptsTypes="">
                                      <p:cBhvr>
                                        <p:cTn id="6" dur="2000" fill="hold"/>
                                        <p:tgtEl>
                                          <p:spTgt spid="15"/>
                                        </p:tgtEl>
                                        <p:attrNameLst>
                                          <p:attrName>ppt_x</p:attrName>
                                          <p:attrName>ppt_y</p:attrName>
                                        </p:attrNameLst>
                                      </p:cBhvr>
                                    </p:animMotion>
                                  </p:childTnLst>
                                </p:cTn>
                              </p:par>
                              <p:par>
                                <p:cTn id="7" presetID="63" presetClass="path" presetSubtype="0" accel="50000" decel="50000" fill="hold" grpId="0" nodeType="withEffect">
                                  <p:stCondLst>
                                    <p:cond delay="300"/>
                                  </p:stCondLst>
                                  <p:childTnLst>
                                    <p:animMotion origin="layout" path="M 0 0  L 0.25 0  E" pathEditMode="relative" ptsTypes="">
                                      <p:cBhvr>
                                        <p:cTn id="8" dur="2000" fill="hold"/>
                                        <p:tgtEl>
                                          <p:spTgt spid="16"/>
                                        </p:tgtEl>
                                        <p:attrNameLst>
                                          <p:attrName>ppt_x</p:attrName>
                                          <p:attrName>ppt_y</p:attrName>
                                        </p:attrNameLst>
                                      </p:cBhvr>
                                    </p:animMotion>
                                  </p:childTnLst>
                                </p:cTn>
                              </p:par>
                              <p:par>
                                <p:cTn id="9" presetID="49" presetClass="path" presetSubtype="0" accel="50000" decel="50000" fill="hold" grpId="0" nodeType="withEffect">
                                  <p:stCondLst>
                                    <p:cond delay="600"/>
                                  </p:stCondLst>
                                  <p:childTnLst>
                                    <p:animMotion origin="layout" path="M 0 0  L 0.25 0.33302  E" pathEditMode="relative" ptsTypes="">
                                      <p:cBhvr>
                                        <p:cTn id="10" dur="2000" fill="hold"/>
                                        <p:tgtEl>
                                          <p:spTgt spid="17"/>
                                        </p:tgtEl>
                                        <p:attrNameLst>
                                          <p:attrName>ppt_x</p:attrName>
                                          <p:attrName>ppt_y</p:attrName>
                                        </p:attrNameLst>
                                      </p:cBhvr>
                                    </p:animMotion>
                                  </p:childTnLst>
                                </p:cTn>
                              </p:par>
                              <p:par>
                                <p:cTn id="11" presetID="42" presetClass="path" presetSubtype="0" accel="50000" decel="50000" fill="hold" grpId="0" nodeType="withEffect">
                                  <p:stCondLst>
                                    <p:cond delay="900"/>
                                  </p:stCondLst>
                                  <p:childTnLst>
                                    <p:animMotion origin="layout" path="M 0 0  L 0 0.33302  E" pathEditMode="relative" ptsTypes="">
                                      <p:cBhvr>
                                        <p:cTn id="12" dur="2000" fill="hold"/>
                                        <p:tgtEl>
                                          <p:spTgt spid="18"/>
                                        </p:tgtEl>
                                        <p:attrNameLst>
                                          <p:attrName>ppt_x</p:attrName>
                                          <p:attrName>ppt_y</p:attrName>
                                        </p:attrNameLst>
                                      </p:cBhvr>
                                    </p:animMotion>
                                  </p:childTnLst>
                                </p:cTn>
                              </p:par>
                              <p:par>
                                <p:cTn id="13" presetID="0" presetClass="path" presetSubtype="0" accel="50000" decel="50000" fill="hold" grpId="0" nodeType="withEffect">
                                  <p:stCondLst>
                                    <p:cond delay="1200"/>
                                  </p:stCondLst>
                                  <p:childTnLst>
                                    <p:animMotion origin="layout" path="M 3.33333E-6 3.24699E-6 L -0.26667 0.22201 " pathEditMode="relative" ptsTypes="AA">
                                      <p:cBhvr>
                                        <p:cTn id="14" dur="2000" fill="hold"/>
                                        <p:tgtEl>
                                          <p:spTgt spid="14"/>
                                        </p:tgtEl>
                                        <p:attrNameLst>
                                          <p:attrName>ppt_x</p:attrName>
                                          <p:attrName>ppt_y</p:attrName>
                                        </p:attrNameLst>
                                      </p:cBhvr>
                                    </p:animMotion>
                                  </p:childTnLst>
                                </p:cTn>
                              </p:par>
                              <p:par>
                                <p:cTn id="15" presetID="35" presetClass="path" presetSubtype="0" accel="50000" decel="50000" fill="hold" grpId="0" nodeType="withEffect">
                                  <p:stCondLst>
                                    <p:cond delay="1500"/>
                                  </p:stCondLst>
                                  <p:childTnLst>
                                    <p:animMotion origin="layout" path="M 0 0  L -0.25 0  E" pathEditMode="relative" ptsTypes="">
                                      <p:cBhvr>
                                        <p:cTn id="16" dur="2000" fill="hold"/>
                                        <p:tgtEl>
                                          <p:spTgt spid="13"/>
                                        </p:tgtEl>
                                        <p:attrNameLst>
                                          <p:attrName>ppt_x</p:attrName>
                                          <p:attrName>ppt_y</p:attrName>
                                        </p:attrNameLst>
                                      </p:cBhvr>
                                    </p:animMotion>
                                  </p:childTnLst>
                                </p:cTn>
                              </p:par>
                              <p:par>
                                <p:cTn id="17" presetID="0" presetClass="path" presetSubtype="0" accel="50000" decel="50000" fill="hold" grpId="0" nodeType="withEffect">
                                  <p:stCondLst>
                                    <p:cond delay="1800"/>
                                  </p:stCondLst>
                                  <p:childTnLst>
                                    <p:animMotion origin="layout" path="M 3.33333E-6 8.60315E-7 L -0.25 -0.27752 " pathEditMode="relative" rAng="0" ptsTypes="AA">
                                      <p:cBhvr>
                                        <p:cTn id="18" dur="2000" fill="hold"/>
                                        <p:tgtEl>
                                          <p:spTgt spid="12"/>
                                        </p:tgtEl>
                                        <p:attrNameLst>
                                          <p:attrName>ppt_x</p:attrName>
                                          <p:attrName>ppt_y</p:attrName>
                                        </p:attrNameLst>
                                      </p:cBhvr>
                                      <p:rCtr x="-125" y="-139"/>
                                    </p:animMotion>
                                  </p:childTnLst>
                                </p:cTn>
                              </p:par>
                              <p:par>
                                <p:cTn id="19" presetID="10" presetClass="exit" presetSubtype="0" fill="hold" grpId="1" nodeType="withEffect">
                                  <p:stCondLst>
                                    <p:cond delay="0"/>
                                  </p:stCondLst>
                                  <p:childTnLst>
                                    <p:animEffect transition="out" filter="fade">
                                      <p:cBhvr>
                                        <p:cTn id="20" dur="2000"/>
                                        <p:tgtEl>
                                          <p:spTgt spid="15"/>
                                        </p:tgtEl>
                                      </p:cBhvr>
                                    </p:animEffect>
                                    <p:set>
                                      <p:cBhvr>
                                        <p:cTn id="21" dur="1" fill="hold">
                                          <p:stCondLst>
                                            <p:cond delay="1999"/>
                                          </p:stCondLst>
                                        </p:cTn>
                                        <p:tgtEl>
                                          <p:spTgt spid="15"/>
                                        </p:tgtEl>
                                        <p:attrNameLst>
                                          <p:attrName>style.visibility</p:attrName>
                                        </p:attrNameLst>
                                      </p:cBhvr>
                                      <p:to>
                                        <p:strVal val="hidden"/>
                                      </p:to>
                                    </p:set>
                                  </p:childTnLst>
                                </p:cTn>
                              </p:par>
                              <p:par>
                                <p:cTn id="22" presetID="10" presetClass="exit" presetSubtype="0" fill="hold" grpId="1" nodeType="withEffect">
                                  <p:stCondLst>
                                    <p:cond delay="300"/>
                                  </p:stCondLst>
                                  <p:childTnLst>
                                    <p:animEffect transition="out" filter="fade">
                                      <p:cBhvr>
                                        <p:cTn id="23" dur="2000"/>
                                        <p:tgtEl>
                                          <p:spTgt spid="16"/>
                                        </p:tgtEl>
                                      </p:cBhvr>
                                    </p:animEffect>
                                    <p:set>
                                      <p:cBhvr>
                                        <p:cTn id="24" dur="1" fill="hold">
                                          <p:stCondLst>
                                            <p:cond delay="1999"/>
                                          </p:stCondLst>
                                        </p:cTn>
                                        <p:tgtEl>
                                          <p:spTgt spid="16"/>
                                        </p:tgtEl>
                                        <p:attrNameLst>
                                          <p:attrName>style.visibility</p:attrName>
                                        </p:attrNameLst>
                                      </p:cBhvr>
                                      <p:to>
                                        <p:strVal val="hidden"/>
                                      </p:to>
                                    </p:set>
                                  </p:childTnLst>
                                </p:cTn>
                              </p:par>
                              <p:par>
                                <p:cTn id="25" presetID="10" presetClass="exit" presetSubtype="0" fill="hold" grpId="1" nodeType="withEffect">
                                  <p:stCondLst>
                                    <p:cond delay="600"/>
                                  </p:stCondLst>
                                  <p:childTnLst>
                                    <p:animEffect transition="out" filter="fade">
                                      <p:cBhvr>
                                        <p:cTn id="26" dur="2000"/>
                                        <p:tgtEl>
                                          <p:spTgt spid="17"/>
                                        </p:tgtEl>
                                      </p:cBhvr>
                                    </p:animEffect>
                                    <p:set>
                                      <p:cBhvr>
                                        <p:cTn id="27" dur="1" fill="hold">
                                          <p:stCondLst>
                                            <p:cond delay="1999"/>
                                          </p:stCondLst>
                                        </p:cTn>
                                        <p:tgtEl>
                                          <p:spTgt spid="17"/>
                                        </p:tgtEl>
                                        <p:attrNameLst>
                                          <p:attrName>style.visibility</p:attrName>
                                        </p:attrNameLst>
                                      </p:cBhvr>
                                      <p:to>
                                        <p:strVal val="hidden"/>
                                      </p:to>
                                    </p:set>
                                  </p:childTnLst>
                                </p:cTn>
                              </p:par>
                              <p:par>
                                <p:cTn id="28" presetID="10" presetClass="exit" presetSubtype="0" fill="hold" grpId="1" nodeType="withEffect">
                                  <p:stCondLst>
                                    <p:cond delay="900"/>
                                  </p:stCondLst>
                                  <p:childTnLst>
                                    <p:animEffect transition="out" filter="fade">
                                      <p:cBhvr>
                                        <p:cTn id="29" dur="2000"/>
                                        <p:tgtEl>
                                          <p:spTgt spid="18"/>
                                        </p:tgtEl>
                                      </p:cBhvr>
                                    </p:animEffect>
                                    <p:set>
                                      <p:cBhvr>
                                        <p:cTn id="30" dur="1" fill="hold">
                                          <p:stCondLst>
                                            <p:cond delay="1999"/>
                                          </p:stCondLst>
                                        </p:cTn>
                                        <p:tgtEl>
                                          <p:spTgt spid="18"/>
                                        </p:tgtEl>
                                        <p:attrNameLst>
                                          <p:attrName>style.visibility</p:attrName>
                                        </p:attrNameLst>
                                      </p:cBhvr>
                                      <p:to>
                                        <p:strVal val="hidden"/>
                                      </p:to>
                                    </p:set>
                                  </p:childTnLst>
                                </p:cTn>
                              </p:par>
                              <p:par>
                                <p:cTn id="31" presetID="10" presetClass="exit" presetSubtype="0" fill="hold" grpId="1" nodeType="withEffect">
                                  <p:stCondLst>
                                    <p:cond delay="1200"/>
                                  </p:stCondLst>
                                  <p:childTnLst>
                                    <p:animEffect transition="out" filter="fade">
                                      <p:cBhvr>
                                        <p:cTn id="32" dur="2000"/>
                                        <p:tgtEl>
                                          <p:spTgt spid="14"/>
                                        </p:tgtEl>
                                      </p:cBhvr>
                                    </p:animEffect>
                                    <p:set>
                                      <p:cBhvr>
                                        <p:cTn id="33" dur="1" fill="hold">
                                          <p:stCondLst>
                                            <p:cond delay="1999"/>
                                          </p:stCondLst>
                                        </p:cTn>
                                        <p:tgtEl>
                                          <p:spTgt spid="14"/>
                                        </p:tgtEl>
                                        <p:attrNameLst>
                                          <p:attrName>style.visibility</p:attrName>
                                        </p:attrNameLst>
                                      </p:cBhvr>
                                      <p:to>
                                        <p:strVal val="hidden"/>
                                      </p:to>
                                    </p:set>
                                  </p:childTnLst>
                                </p:cTn>
                              </p:par>
                              <p:par>
                                <p:cTn id="34" presetID="10" presetClass="exit" presetSubtype="0" fill="hold" grpId="1" nodeType="withEffect">
                                  <p:stCondLst>
                                    <p:cond delay="1500"/>
                                  </p:stCondLst>
                                  <p:childTnLst>
                                    <p:animEffect transition="out" filter="fade">
                                      <p:cBhvr>
                                        <p:cTn id="35" dur="2000"/>
                                        <p:tgtEl>
                                          <p:spTgt spid="13"/>
                                        </p:tgtEl>
                                      </p:cBhvr>
                                    </p:animEffect>
                                    <p:set>
                                      <p:cBhvr>
                                        <p:cTn id="36" dur="1" fill="hold">
                                          <p:stCondLst>
                                            <p:cond delay="1999"/>
                                          </p:stCondLst>
                                        </p:cTn>
                                        <p:tgtEl>
                                          <p:spTgt spid="13"/>
                                        </p:tgtEl>
                                        <p:attrNameLst>
                                          <p:attrName>style.visibility</p:attrName>
                                        </p:attrNameLst>
                                      </p:cBhvr>
                                      <p:to>
                                        <p:strVal val="hidden"/>
                                      </p:to>
                                    </p:set>
                                  </p:childTnLst>
                                </p:cTn>
                              </p:par>
                              <p:par>
                                <p:cTn id="37" presetID="10" presetClass="exit" presetSubtype="0" fill="hold" grpId="1" nodeType="withEffect">
                                  <p:stCondLst>
                                    <p:cond delay="1800"/>
                                  </p:stCondLst>
                                  <p:childTnLst>
                                    <p:animEffect transition="out" filter="fade">
                                      <p:cBhvr>
                                        <p:cTn id="38" dur="2000"/>
                                        <p:tgtEl>
                                          <p:spTgt spid="12"/>
                                        </p:tgtEl>
                                      </p:cBhvr>
                                    </p:animEffect>
                                    <p:set>
                                      <p:cBhvr>
                                        <p:cTn id="39" dur="1" fill="hold">
                                          <p:stCondLst>
                                            <p:cond delay="1999"/>
                                          </p:stCondLst>
                                        </p:cTn>
                                        <p:tgtEl>
                                          <p:spTgt spid="12"/>
                                        </p:tgtEl>
                                        <p:attrNameLst>
                                          <p:attrName>style.visibility</p:attrName>
                                        </p:attrNameLst>
                                      </p:cBhvr>
                                      <p:to>
                                        <p:strVal val="hidden"/>
                                      </p:to>
                                    </p:set>
                                  </p:childTnLst>
                                </p:cTn>
                              </p:par>
                              <p:par>
                                <p:cTn id="40" presetID="10" presetClass="entr" presetSubtype="0" fill="hold" grpId="0" nodeType="withEffect">
                                  <p:stCondLst>
                                    <p:cond delay="15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000"/>
                                        <p:tgtEl>
                                          <p:spTgt spid="19"/>
                                        </p:tgtEl>
                                      </p:cBhvr>
                                    </p:animEffect>
                                  </p:childTnLst>
                                </p:cTn>
                              </p:par>
                              <p:par>
                                <p:cTn id="43" presetID="0" presetClass="path" presetSubtype="0" accel="50000" decel="50000" fill="hold" grpId="1" nodeType="withEffect">
                                  <p:stCondLst>
                                    <p:cond delay="1500"/>
                                  </p:stCondLst>
                                  <p:childTnLst>
                                    <p:animMotion origin="layout" path="M 0.09584 0.14005 L -0.00555 -3.7037E-6 " pathEditMode="relative" rAng="0" ptsTypes="AA">
                                      <p:cBhvr>
                                        <p:cTn id="44" dur="2000" fill="hold"/>
                                        <p:tgtEl>
                                          <p:spTgt spid="19"/>
                                        </p:tgtEl>
                                        <p:attrNameLst>
                                          <p:attrName>ppt_x</p:attrName>
                                          <p:attrName>ppt_y</p:attrName>
                                        </p:attrNameLst>
                                      </p:cBhvr>
                                      <p:rCtr x="-51" y="-70"/>
                                    </p:animMotion>
                                  </p:childTnLst>
                                </p:cTn>
                              </p:par>
                              <p:par>
                                <p:cTn id="45" presetID="10" presetClass="entr" presetSubtype="0" fill="hold" grpId="0" nodeType="withEffect">
                                  <p:stCondLst>
                                    <p:cond delay="150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000"/>
                                        <p:tgtEl>
                                          <p:spTgt spid="20"/>
                                        </p:tgtEl>
                                      </p:cBhvr>
                                    </p:animEffect>
                                  </p:childTnLst>
                                </p:cTn>
                              </p:par>
                              <p:par>
                                <p:cTn id="48" presetID="35" presetClass="path" presetSubtype="0" accel="50000" decel="50000" fill="hold" grpId="1" nodeType="withEffect">
                                  <p:stCondLst>
                                    <p:cond delay="1500"/>
                                  </p:stCondLst>
                                  <p:childTnLst>
                                    <p:animMotion origin="layout" path="M 0.10694 -0.01551 L 3.33333E-6 7.40741E-7 " pathEditMode="relative" rAng="0" ptsTypes="AA">
                                      <p:cBhvr>
                                        <p:cTn id="49" dur="2000" fill="hold"/>
                                        <p:tgtEl>
                                          <p:spTgt spid="20"/>
                                        </p:tgtEl>
                                        <p:attrNameLst>
                                          <p:attrName>ppt_x</p:attrName>
                                          <p:attrName>ppt_y</p:attrName>
                                        </p:attrNameLst>
                                      </p:cBhvr>
                                      <p:rCtr x="-53" y="8"/>
                                    </p:animMotion>
                                  </p:childTnLst>
                                </p:cTn>
                              </p:par>
                              <p:par>
                                <p:cTn id="50" presetID="10" presetClass="entr" presetSubtype="0" fill="hold" grpId="0" nodeType="withEffect">
                                  <p:stCondLst>
                                    <p:cond delay="150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childTnLst>
                                </p:cTn>
                              </p:par>
                              <p:par>
                                <p:cTn id="53" presetID="0" presetClass="path" presetSubtype="0" accel="50000" decel="50000" fill="hold" grpId="1" nodeType="withEffect">
                                  <p:stCondLst>
                                    <p:cond delay="1500"/>
                                  </p:stCondLst>
                                  <p:childTnLst>
                                    <p:animMotion origin="layout" path="M 0.10417 -0.20023 L -2.22222E-6 0.00208 " pathEditMode="relative" rAng="0" ptsTypes="AA">
                                      <p:cBhvr>
                                        <p:cTn id="54" dur="2000" fill="hold"/>
                                        <p:tgtEl>
                                          <p:spTgt spid="21"/>
                                        </p:tgtEl>
                                        <p:attrNameLst>
                                          <p:attrName>ppt_x</p:attrName>
                                          <p:attrName>ppt_y</p:attrName>
                                        </p:attrNameLst>
                                      </p:cBhvr>
                                      <p:rCtr x="-52" y="101"/>
                                    </p:animMotion>
                                  </p:childTnLst>
                                </p:cTn>
                              </p:par>
                              <p:par>
                                <p:cTn id="55" presetID="10" presetClass="entr" presetSubtype="0" fill="hold" grpId="0" nodeType="withEffect">
                                  <p:stCondLst>
                                    <p:cond delay="150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2000"/>
                                        <p:tgtEl>
                                          <p:spTgt spid="25"/>
                                        </p:tgtEl>
                                      </p:cBhvr>
                                    </p:animEffect>
                                  </p:childTnLst>
                                </p:cTn>
                              </p:par>
                              <p:par>
                                <p:cTn id="58" presetID="42" presetClass="path" presetSubtype="0" accel="50000" decel="50000" fill="hold" grpId="1" nodeType="withEffect">
                                  <p:stCondLst>
                                    <p:cond delay="1500"/>
                                  </p:stCondLst>
                                  <p:childTnLst>
                                    <p:animMotion origin="layout" path="M -0.03333 -0.36425 L 0 4.22757E-6 " pathEditMode="relative" rAng="0" ptsTypes="AA">
                                      <p:cBhvr>
                                        <p:cTn id="59" dur="2000" fill="hold"/>
                                        <p:tgtEl>
                                          <p:spTgt spid="25"/>
                                        </p:tgtEl>
                                        <p:attrNameLst>
                                          <p:attrName>ppt_x</p:attrName>
                                          <p:attrName>ppt_y</p:attrName>
                                        </p:attrNameLst>
                                      </p:cBhvr>
                                      <p:rCtr x="17" y="182"/>
                                    </p:animMotion>
                                  </p:childTnLst>
                                </p:cTn>
                              </p:par>
                              <p:par>
                                <p:cTn id="60" presetID="10" presetClass="entr" presetSubtype="0" fill="hold" grpId="0" nodeType="withEffect">
                                  <p:stCondLst>
                                    <p:cond delay="150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2000"/>
                                        <p:tgtEl>
                                          <p:spTgt spid="24"/>
                                        </p:tgtEl>
                                      </p:cBhvr>
                                    </p:animEffect>
                                  </p:childTnLst>
                                </p:cTn>
                              </p:par>
                              <p:par>
                                <p:cTn id="63" presetID="0" presetClass="path" presetSubtype="0" accel="50000" decel="50000" fill="hold" grpId="1" nodeType="withEffect">
                                  <p:stCondLst>
                                    <p:cond delay="1500"/>
                                  </p:stCondLst>
                                  <p:childTnLst>
                                    <p:animMotion origin="layout" path="M -0.125 -0.21551 L 0 7.40741E-7 " pathEditMode="relative" rAng="0" ptsTypes="AA">
                                      <p:cBhvr>
                                        <p:cTn id="64" dur="2000" fill="hold"/>
                                        <p:tgtEl>
                                          <p:spTgt spid="24"/>
                                        </p:tgtEl>
                                        <p:attrNameLst>
                                          <p:attrName>ppt_x</p:attrName>
                                          <p:attrName>ppt_y</p:attrName>
                                        </p:attrNameLst>
                                      </p:cBhvr>
                                      <p:rCtr x="63" y="108"/>
                                    </p:animMotion>
                                  </p:childTnLst>
                                </p:cTn>
                              </p:par>
                              <p:par>
                                <p:cTn id="65" presetID="10" presetClass="entr" presetSubtype="0" fill="hold" grpId="0" nodeType="withEffect">
                                  <p:stCondLst>
                                    <p:cond delay="150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2000"/>
                                        <p:tgtEl>
                                          <p:spTgt spid="23"/>
                                        </p:tgtEl>
                                      </p:cBhvr>
                                    </p:animEffect>
                                  </p:childTnLst>
                                </p:cTn>
                              </p:par>
                              <p:par>
                                <p:cTn id="68" presetID="63" presetClass="path" presetSubtype="0" accel="50000" decel="50000" fill="hold" grpId="1" nodeType="withEffect">
                                  <p:stCondLst>
                                    <p:cond delay="1500"/>
                                  </p:stCondLst>
                                  <p:childTnLst>
                                    <p:animMotion origin="layout" path="M -0.10694 -0.02639 L 0.00833 -0.02199 " pathEditMode="relative" rAng="0" ptsTypes="AA">
                                      <p:cBhvr>
                                        <p:cTn id="69" dur="2000" fill="hold"/>
                                        <p:tgtEl>
                                          <p:spTgt spid="23"/>
                                        </p:tgtEl>
                                        <p:attrNameLst>
                                          <p:attrName>ppt_x</p:attrName>
                                          <p:attrName>ppt_y</p:attrName>
                                        </p:attrNameLst>
                                      </p:cBhvr>
                                      <p:rCtr x="58" y="2"/>
                                    </p:animMotion>
                                  </p:childTnLst>
                                </p:cTn>
                              </p:par>
                              <p:par>
                                <p:cTn id="70" presetID="10" presetClass="entr" presetSubtype="0" fill="hold" grpId="0" nodeType="withEffect">
                                  <p:stCondLst>
                                    <p:cond delay="150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2000"/>
                                        <p:tgtEl>
                                          <p:spTgt spid="22"/>
                                        </p:tgtEl>
                                      </p:cBhvr>
                                    </p:animEffect>
                                  </p:childTnLst>
                                </p:cTn>
                              </p:par>
                              <p:par>
                                <p:cTn id="73" presetID="56" presetClass="path" presetSubtype="0" accel="50000" decel="50000" fill="hold" grpId="1" nodeType="withEffect">
                                  <p:stCondLst>
                                    <p:cond delay="1500"/>
                                  </p:stCondLst>
                                  <p:childTnLst>
                                    <p:animMotion origin="layout" path="M -0.09583 0.17129 L 0.00833 2.96296E-6 " pathEditMode="relative" rAng="0" ptsTypes="AA">
                                      <p:cBhvr>
                                        <p:cTn id="74" dur="2000" fill="hold"/>
                                        <p:tgtEl>
                                          <p:spTgt spid="22"/>
                                        </p:tgtEl>
                                        <p:attrNameLst>
                                          <p:attrName>ppt_x</p:attrName>
                                          <p:attrName>ppt_y</p:attrName>
                                        </p:attrNameLst>
                                      </p:cBhvr>
                                      <p:rCtr x="52" y="-86"/>
                                    </p:animMotion>
                                  </p:childTnLst>
                                </p:cTn>
                              </p:par>
                              <p:par>
                                <p:cTn id="75" presetID="10" presetClass="entr" presetSubtype="0" fill="hold" grpId="0" nodeType="withEffect">
                                  <p:stCondLst>
                                    <p:cond delay="150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2000"/>
                                        <p:tgtEl>
                                          <p:spTgt spid="26"/>
                                        </p:tgtEl>
                                      </p:cBhvr>
                                    </p:animEffect>
                                  </p:childTnLst>
                                </p:cTn>
                              </p:par>
                              <p:par>
                                <p:cTn id="78" presetID="10" presetClass="exit" presetSubtype="0" fill="hold" nodeType="withEffect">
                                  <p:stCondLst>
                                    <p:cond delay="1500"/>
                                  </p:stCondLst>
                                  <p:childTnLst>
                                    <p:animEffect transition="out" filter="fade">
                                      <p:cBhvr>
                                        <p:cTn id="79" dur="2000"/>
                                        <p:tgtEl>
                                          <p:spTgt spid="27">
                                            <p:txEl>
                                              <p:pRg st="0" end="0"/>
                                            </p:txEl>
                                          </p:spTgt>
                                        </p:tgtEl>
                                      </p:cBhvr>
                                    </p:animEffect>
                                    <p:set>
                                      <p:cBhvr>
                                        <p:cTn id="80" dur="1" fill="hold">
                                          <p:stCondLst>
                                            <p:cond delay="1999"/>
                                          </p:stCondLst>
                                        </p:cTn>
                                        <p:tgtEl>
                                          <p:spTgt spid="2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latin typeface="Trajan Pro" pitchFamily="18" charset="0"/>
              </a:rPr>
              <a:t>Acknowledgements</a:t>
            </a:r>
            <a:r>
              <a:rPr lang="en-US" sz="2800" b="1" kern="1200" dirty="0" smtClean="0">
                <a:solidFill>
                  <a:schemeClr val="bg1">
                    <a:lumMod val="50000"/>
                  </a:schemeClr>
                </a:solidFill>
                <a:latin typeface="Trajan Pro" pitchFamily="18" charset="0"/>
              </a:rPr>
              <a:t>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Acknowledgements</a:t>
            </a:r>
            <a:endParaRPr lang="en-US" sz="3200" b="1" dirty="0">
              <a:latin typeface="Trajan Pro" pitchFamily="18" charset="0"/>
            </a:endParaRPr>
          </a:p>
        </p:txBody>
      </p:sp>
      <p:sp>
        <p:nvSpPr>
          <p:cNvPr id="24" name="TextBox 23"/>
          <p:cNvSpPr txBox="1"/>
          <p:nvPr/>
        </p:nvSpPr>
        <p:spPr>
          <a:xfrm>
            <a:off x="9220200" y="675382"/>
            <a:ext cx="8915400" cy="5262979"/>
          </a:xfrm>
          <a:prstGeom prst="rect">
            <a:avLst/>
          </a:prstGeom>
          <a:noFill/>
        </p:spPr>
        <p:txBody>
          <a:bodyPr wrap="square" rtlCol="0">
            <a:spAutoFit/>
          </a:bodyPr>
          <a:lstStyle/>
          <a:p>
            <a:pPr>
              <a:buFont typeface="Arial" pitchFamily="34" charset="0"/>
              <a:buChar char="•"/>
            </a:pPr>
            <a:r>
              <a:rPr lang="en-US" sz="2400" dirty="0" smtClean="0">
                <a:latin typeface="Garamond Premr Pro" pitchFamily="18" charset="0"/>
              </a:rPr>
              <a:t> Barton </a:t>
            </a:r>
            <a:r>
              <a:rPr lang="en-US" sz="2400" dirty="0" err="1" smtClean="0">
                <a:latin typeface="Garamond Premr Pro" pitchFamily="18" charset="0"/>
              </a:rPr>
              <a:t>Malow</a:t>
            </a:r>
            <a:r>
              <a:rPr lang="en-US" sz="2400" dirty="0" smtClean="0">
                <a:latin typeface="Garamond Premr Pro" pitchFamily="18" charset="0"/>
              </a:rPr>
              <a:t> Company</a:t>
            </a:r>
          </a:p>
          <a:p>
            <a:pPr lvl="1">
              <a:buFont typeface="Arial" pitchFamily="34" charset="0"/>
              <a:buChar char="•"/>
            </a:pPr>
            <a:r>
              <a:rPr lang="en-US" sz="2400" dirty="0" smtClean="0">
                <a:latin typeface="Garamond Premr Pro" pitchFamily="18" charset="0"/>
              </a:rPr>
              <a:t> West Village Commons Project Team, Corinne Ambler, Bob </a:t>
            </a:r>
            <a:r>
              <a:rPr lang="en-US" sz="2400" dirty="0" err="1" smtClean="0">
                <a:latin typeface="Garamond Premr Pro" pitchFamily="18" charset="0"/>
              </a:rPr>
              <a:t>Grottenthaler</a:t>
            </a:r>
            <a:r>
              <a:rPr lang="en-US" sz="2400" dirty="0" smtClean="0">
                <a:latin typeface="Garamond Premr Pro" pitchFamily="18" charset="0"/>
              </a:rPr>
              <a:t>, Mark </a:t>
            </a:r>
            <a:r>
              <a:rPr lang="en-US" sz="2400" dirty="0" err="1" smtClean="0">
                <a:latin typeface="Garamond Premr Pro" pitchFamily="18" charset="0"/>
              </a:rPr>
              <a:t>Bacha</a:t>
            </a:r>
            <a:r>
              <a:rPr lang="en-US" sz="2400" dirty="0" smtClean="0">
                <a:latin typeface="Garamond Premr Pro" pitchFamily="18" charset="0"/>
              </a:rPr>
              <a:t>, Amy Hobbs</a:t>
            </a:r>
          </a:p>
          <a:p>
            <a:pPr>
              <a:buFont typeface="Arial" pitchFamily="34" charset="0"/>
              <a:buChar char="•"/>
            </a:pPr>
            <a:r>
              <a:rPr lang="en-US" sz="2400" dirty="0" smtClean="0">
                <a:latin typeface="Garamond Premr Pro" pitchFamily="18" charset="0"/>
              </a:rPr>
              <a:t>Dennis </a:t>
            </a:r>
            <a:r>
              <a:rPr lang="en-US" sz="2400" dirty="0" err="1" smtClean="0">
                <a:latin typeface="Garamond Premr Pro" pitchFamily="18" charset="0"/>
              </a:rPr>
              <a:t>Bohlayer</a:t>
            </a:r>
            <a:r>
              <a:rPr lang="en-US" sz="2400" dirty="0" smtClean="0">
                <a:latin typeface="Garamond Premr Pro" pitchFamily="18" charset="0"/>
              </a:rPr>
              <a:t>, Towson University Facilities Management</a:t>
            </a:r>
          </a:p>
          <a:p>
            <a:pPr>
              <a:buFont typeface="Arial" pitchFamily="34" charset="0"/>
              <a:buChar char="•"/>
            </a:pPr>
            <a:r>
              <a:rPr lang="en-US" sz="2400" dirty="0" smtClean="0">
                <a:latin typeface="Garamond Premr Pro" pitchFamily="18" charset="0"/>
              </a:rPr>
              <a:t> Patrick Duke, KLMK Group</a:t>
            </a:r>
          </a:p>
          <a:p>
            <a:pPr>
              <a:buFont typeface="Arial" pitchFamily="34" charset="0"/>
              <a:buChar char="•"/>
            </a:pPr>
            <a:r>
              <a:rPr lang="en-US" sz="2400" dirty="0" smtClean="0">
                <a:latin typeface="Garamond Premr Pro" pitchFamily="18" charset="0"/>
              </a:rPr>
              <a:t> Dan Kerr, McClure Company</a:t>
            </a:r>
          </a:p>
          <a:p>
            <a:pPr>
              <a:buFont typeface="Arial" pitchFamily="34" charset="0"/>
              <a:buChar char="•"/>
            </a:pPr>
            <a:r>
              <a:rPr lang="en-US" sz="2400" dirty="0" smtClean="0">
                <a:latin typeface="Garamond Premr Pro" pitchFamily="18" charset="0"/>
              </a:rPr>
              <a:t> My Advisor, Jim Faust</a:t>
            </a:r>
          </a:p>
          <a:p>
            <a:pPr>
              <a:buFont typeface="Arial" pitchFamily="34" charset="0"/>
              <a:buChar char="•"/>
            </a:pPr>
            <a:r>
              <a:rPr lang="en-US" sz="2400" dirty="0" smtClean="0">
                <a:latin typeface="Garamond Premr Pro" pitchFamily="18" charset="0"/>
              </a:rPr>
              <a:t> Victor </a:t>
            </a:r>
            <a:r>
              <a:rPr lang="en-US" sz="2400" dirty="0" err="1" smtClean="0">
                <a:latin typeface="Garamond Premr Pro" pitchFamily="18" charset="0"/>
              </a:rPr>
              <a:t>Sanvido</a:t>
            </a:r>
            <a:r>
              <a:rPr lang="en-US" sz="2400" dirty="0" smtClean="0">
                <a:latin typeface="Garamond Premr Pro" pitchFamily="18" charset="0"/>
              </a:rPr>
              <a:t>, Southland Industries</a:t>
            </a:r>
          </a:p>
          <a:p>
            <a:pPr>
              <a:buFont typeface="Arial" pitchFamily="34" charset="0"/>
              <a:buChar char="•"/>
            </a:pPr>
            <a:r>
              <a:rPr lang="en-US" sz="2400" dirty="0" smtClean="0">
                <a:latin typeface="Garamond Premr Pro" pitchFamily="18" charset="0"/>
              </a:rPr>
              <a:t> Mike Tardif, </a:t>
            </a:r>
            <a:r>
              <a:rPr lang="en-US" sz="2400" dirty="0" err="1" smtClean="0">
                <a:latin typeface="Garamond Premr Pro" pitchFamily="18" charset="0"/>
              </a:rPr>
              <a:t>Grunley</a:t>
            </a:r>
            <a:r>
              <a:rPr lang="en-US" sz="2400" dirty="0" smtClean="0">
                <a:latin typeface="Garamond Premr Pro" pitchFamily="18" charset="0"/>
              </a:rPr>
              <a:t> Construction</a:t>
            </a:r>
          </a:p>
          <a:p>
            <a:pPr>
              <a:buFont typeface="Arial" pitchFamily="34" charset="0"/>
              <a:buChar char="•"/>
            </a:pPr>
            <a:r>
              <a:rPr lang="en-US" sz="2400" dirty="0" smtClean="0">
                <a:latin typeface="Garamond Premr Pro" pitchFamily="18" charset="0"/>
              </a:rPr>
              <a:t> Emily Trumbull - Burdette, Koehler, Murphy, Inc.</a:t>
            </a:r>
          </a:p>
          <a:p>
            <a:pPr>
              <a:buFont typeface="Arial" pitchFamily="34" charset="0"/>
              <a:buChar char="•"/>
            </a:pPr>
            <a:r>
              <a:rPr lang="en-US" sz="2400" dirty="0" smtClean="0">
                <a:latin typeface="Garamond Premr Pro" pitchFamily="18" charset="0"/>
              </a:rPr>
              <a:t> My Family and Friends</a:t>
            </a:r>
          </a:p>
          <a:p>
            <a:pPr>
              <a:buFont typeface="Arial" pitchFamily="34" charset="0"/>
              <a:buChar char="•"/>
            </a:pPr>
            <a:r>
              <a:rPr lang="en-US" sz="2400" dirty="0" smtClean="0">
                <a:latin typeface="Garamond Premr Pro" pitchFamily="18" charset="0"/>
              </a:rPr>
              <a:t> Ryan Johnson, </a:t>
            </a:r>
            <a:r>
              <a:rPr lang="en-US" sz="2400" dirty="0" err="1" smtClean="0">
                <a:latin typeface="Garamond Premr Pro" pitchFamily="18" charset="0"/>
              </a:rPr>
              <a:t>Hali</a:t>
            </a:r>
            <a:r>
              <a:rPr lang="en-US" sz="2400" dirty="0" smtClean="0">
                <a:latin typeface="Garamond Premr Pro" pitchFamily="18" charset="0"/>
              </a:rPr>
              <a:t> </a:t>
            </a:r>
            <a:r>
              <a:rPr lang="en-US" sz="2400" dirty="0" err="1" smtClean="0">
                <a:latin typeface="Garamond Premr Pro" pitchFamily="18" charset="0"/>
              </a:rPr>
              <a:t>Voycik</a:t>
            </a:r>
            <a:r>
              <a:rPr lang="en-US" sz="2400" dirty="0" smtClean="0">
                <a:latin typeface="Garamond Premr Pro" pitchFamily="18" charset="0"/>
              </a:rPr>
              <a:t>, Structural AE’s</a:t>
            </a:r>
          </a:p>
          <a:p>
            <a:pPr>
              <a:buFont typeface="Arial" pitchFamily="34" charset="0"/>
              <a:buChar char="•"/>
            </a:pPr>
            <a:r>
              <a:rPr lang="en-US" sz="2400" dirty="0" smtClean="0">
                <a:latin typeface="Garamond Premr Pro" pitchFamily="18" charset="0"/>
              </a:rPr>
              <a:t> Entire Architectural Engineering Department</a:t>
            </a:r>
          </a:p>
          <a:p>
            <a:pPr>
              <a:buFont typeface="Arial" pitchFamily="34" charset="0"/>
              <a:buChar char="•"/>
            </a:pPr>
            <a:r>
              <a:rPr lang="en-US" sz="2400" dirty="0" smtClean="0">
                <a:latin typeface="Garamond Premr Pro" pitchFamily="18" charset="0"/>
              </a:rPr>
              <a:t> Penn State AE Class of 2010</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48800" y="381001"/>
            <a:ext cx="8382000" cy="2062103"/>
          </a:xfrm>
          <a:prstGeom prst="rect">
            <a:avLst/>
          </a:prstGeom>
          <a:noFill/>
          <a:ln>
            <a:solidFill>
              <a:schemeClr val="tx1"/>
            </a:solidFill>
          </a:ln>
        </p:spPr>
        <p:txBody>
          <a:bodyPr wrap="square" rtlCol="0">
            <a:spAutoFit/>
          </a:bodyPr>
          <a:lstStyle/>
          <a:p>
            <a:r>
              <a:rPr lang="en-US" sz="3200" b="1" dirty="0" smtClean="0">
                <a:latin typeface="Trajan Pro" pitchFamily="18" charset="0"/>
              </a:rPr>
              <a:t>West Village</a:t>
            </a:r>
          </a:p>
          <a:p>
            <a:pPr lvl="1">
              <a:buFont typeface="Arial" pitchFamily="34" charset="0"/>
              <a:buChar char="•"/>
            </a:pPr>
            <a:r>
              <a:rPr lang="en-US" sz="2400" dirty="0" smtClean="0">
                <a:latin typeface="Trajan Pro" pitchFamily="18" charset="0"/>
              </a:rPr>
              <a:t> 8 Apartments Over Ten Years</a:t>
            </a:r>
          </a:p>
          <a:p>
            <a:pPr lvl="1">
              <a:buFont typeface="Arial" pitchFamily="34" charset="0"/>
              <a:buChar char="•"/>
            </a:pPr>
            <a:r>
              <a:rPr lang="en-US" sz="2400" dirty="0" smtClean="0">
                <a:latin typeface="Trajan Pro" pitchFamily="18" charset="0"/>
              </a:rPr>
              <a:t> Parking Garage</a:t>
            </a:r>
          </a:p>
          <a:p>
            <a:pPr lvl="1">
              <a:buFont typeface="Arial" pitchFamily="34" charset="0"/>
              <a:buChar char="•"/>
            </a:pPr>
            <a:r>
              <a:rPr lang="en-US" sz="2400" dirty="0" smtClean="0">
                <a:latin typeface="Trajan Pro" pitchFamily="18" charset="0"/>
              </a:rPr>
              <a:t> Architectural Centerpiece- West Village Commons</a:t>
            </a:r>
            <a:endParaRPr lang="en-US" sz="3200" dirty="0">
              <a:latin typeface="Garamond" pitchFamily="18" charset="0"/>
            </a:endParaRPr>
          </a:p>
        </p:txBody>
      </p:sp>
      <p:pic>
        <p:nvPicPr>
          <p:cNvPr id="6" name="Picture 5"/>
          <p:cNvPicPr/>
          <p:nvPr/>
        </p:nvPicPr>
        <p:blipFill>
          <a:blip r:embed="rId2" cstate="print"/>
          <a:srcRect l="14980" t="36400" r="60897" b="23349"/>
          <a:stretch>
            <a:fillRect/>
          </a:stretch>
        </p:blipFill>
        <p:spPr bwMode="auto">
          <a:xfrm>
            <a:off x="14097000" y="3581400"/>
            <a:ext cx="3762437" cy="2514600"/>
          </a:xfrm>
          <a:prstGeom prst="rect">
            <a:avLst/>
          </a:prstGeom>
          <a:noFill/>
          <a:ln w="25400">
            <a:solidFill>
              <a:schemeClr val="tx1"/>
            </a:solidFill>
            <a:miter lim="800000"/>
            <a:headEnd/>
            <a:tailEnd/>
          </a:ln>
        </p:spPr>
      </p:pic>
      <p:sp>
        <p:nvSpPr>
          <p:cNvPr id="1026" name="Oval 2"/>
          <p:cNvSpPr>
            <a:spLocks noChangeArrowheads="1"/>
          </p:cNvSpPr>
          <p:nvPr/>
        </p:nvSpPr>
        <p:spPr bwMode="auto">
          <a:xfrm>
            <a:off x="16230600" y="3581400"/>
            <a:ext cx="1590675" cy="1219200"/>
          </a:xfrm>
          <a:prstGeom prst="ellipse">
            <a:avLst/>
          </a:prstGeom>
          <a:noFill/>
          <a:ln w="762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cstate="print"/>
          <a:srcRect l="7684" t="27299" r="1387" b="18104"/>
          <a:stretch>
            <a:fillRect/>
          </a:stretch>
        </p:blipFill>
        <p:spPr bwMode="auto">
          <a:xfrm>
            <a:off x="9448800" y="2971800"/>
            <a:ext cx="5410200" cy="1828800"/>
          </a:xfrm>
          <a:prstGeom prst="rect">
            <a:avLst/>
          </a:prstGeom>
          <a:noFill/>
          <a:ln w="25400">
            <a:solidFill>
              <a:schemeClr val="tx1"/>
            </a:solidFill>
          </a:ln>
        </p:spPr>
      </p:pic>
      <p:sp>
        <p:nvSpPr>
          <p:cNvPr id="8" name="TextBox 7"/>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7" name="TextBox 6"/>
          <p:cNvSpPr txBox="1"/>
          <p:nvPr/>
        </p:nvSpPr>
        <p:spPr>
          <a:xfrm>
            <a:off x="9525000" y="381000"/>
            <a:ext cx="8382000" cy="5940088"/>
          </a:xfrm>
          <a:prstGeom prst="rect">
            <a:avLst/>
          </a:prstGeom>
          <a:noFill/>
          <a:ln>
            <a:solidFill>
              <a:schemeClr val="tx1"/>
            </a:solidFill>
          </a:ln>
        </p:spPr>
        <p:txBody>
          <a:bodyPr wrap="square" rtlCol="0">
            <a:spAutoFit/>
          </a:bodyPr>
          <a:lstStyle/>
          <a:p>
            <a:r>
              <a:rPr lang="en-US" sz="3200" b="1" dirty="0" smtClean="0">
                <a:latin typeface="Trajan Pro" pitchFamily="18" charset="0"/>
              </a:rPr>
              <a:t>2003 Towson Master Plan</a:t>
            </a:r>
            <a:endParaRPr lang="en-US" sz="2400" b="1" dirty="0" smtClean="0">
              <a:latin typeface="Trajan Pro" pitchFamily="18" charset="0"/>
            </a:endParaRPr>
          </a:p>
          <a:p>
            <a:r>
              <a:rPr lang="en-US" sz="3200" dirty="0" smtClean="0">
                <a:latin typeface="Garamond Premr Pro" pitchFamily="18" charset="0"/>
              </a:rPr>
              <a:t>  </a:t>
            </a:r>
            <a:r>
              <a:rPr lang="en-US" sz="3200" u="sng" dirty="0" smtClean="0">
                <a:latin typeface="Garamond Premr Pro" pitchFamily="18" charset="0"/>
              </a:rPr>
              <a:t>Issues</a:t>
            </a:r>
          </a:p>
          <a:p>
            <a:pPr lvl="1">
              <a:buFont typeface="Arial" pitchFamily="34" charset="0"/>
              <a:buChar char="•"/>
            </a:pPr>
            <a:r>
              <a:rPr lang="en-US" sz="3200" dirty="0" smtClean="0">
                <a:latin typeface="Garamond Premr Pro" pitchFamily="18" charset="0"/>
              </a:rPr>
              <a:t> </a:t>
            </a:r>
            <a:r>
              <a:rPr lang="en-US" sz="2800" dirty="0" smtClean="0">
                <a:latin typeface="Garamond Premr Pro" pitchFamily="18" charset="0"/>
              </a:rPr>
              <a:t>Only One Building Addition in 25 Years</a:t>
            </a:r>
          </a:p>
          <a:p>
            <a:pPr lvl="1">
              <a:buFont typeface="Arial" pitchFamily="34" charset="0"/>
              <a:buChar char="•"/>
            </a:pPr>
            <a:r>
              <a:rPr lang="en-US" sz="2800" dirty="0" smtClean="0">
                <a:latin typeface="Garamond Premr Pro" pitchFamily="18" charset="0"/>
              </a:rPr>
              <a:t> $52 Million Dollar Maintenance Issue Backlog</a:t>
            </a:r>
          </a:p>
          <a:p>
            <a:pPr lvl="1">
              <a:buFont typeface="Arial" pitchFamily="34" charset="0"/>
              <a:buChar char="•"/>
            </a:pPr>
            <a:r>
              <a:rPr lang="en-US" sz="2800" dirty="0" smtClean="0">
                <a:latin typeface="Garamond Premr Pro" pitchFamily="18" charset="0"/>
              </a:rPr>
              <a:t> No Comprehensive Renovation for 90% of Facilities in 90 Years</a:t>
            </a:r>
          </a:p>
          <a:p>
            <a:pPr lvl="1">
              <a:buFont typeface="Arial" pitchFamily="34" charset="0"/>
              <a:buChar char="•"/>
            </a:pPr>
            <a:r>
              <a:rPr lang="en-US" sz="2800" dirty="0" smtClean="0">
                <a:latin typeface="Garamond Premr Pro" pitchFamily="18" charset="0"/>
              </a:rPr>
              <a:t> Majority of Students Live Off Campus, Not a Single Graduate Student Lives on Campus,</a:t>
            </a:r>
          </a:p>
          <a:p>
            <a:pPr lvl="1">
              <a:buFont typeface="Arial" pitchFamily="34" charset="0"/>
              <a:buChar char="•"/>
            </a:pPr>
            <a:r>
              <a:rPr lang="en-US" sz="2800" dirty="0" smtClean="0">
                <a:latin typeface="Garamond Premr Pro" pitchFamily="18" charset="0"/>
              </a:rPr>
              <a:t> Plans to add 2,500 Students Over 10 Years</a:t>
            </a:r>
          </a:p>
          <a:p>
            <a:pPr lvl="1"/>
            <a:endParaRPr lang="en-US" sz="2400" u="sng" dirty="0" smtClean="0">
              <a:latin typeface="Garamond" pitchFamily="18" charset="0"/>
            </a:endParaRPr>
          </a:p>
          <a:p>
            <a:r>
              <a:rPr lang="en-US" sz="2400" dirty="0" smtClean="0">
                <a:latin typeface="Trajan Pro" pitchFamily="18" charset="0"/>
              </a:rPr>
              <a:t>  </a:t>
            </a:r>
            <a:r>
              <a:rPr lang="en-US" sz="3200" u="sng" dirty="0" smtClean="0">
                <a:latin typeface="Garamond Premr Pro" pitchFamily="18" charset="0"/>
              </a:rPr>
              <a:t>Resolution</a:t>
            </a:r>
          </a:p>
          <a:p>
            <a:pPr lvl="1">
              <a:buFont typeface="Arial" pitchFamily="34" charset="0"/>
              <a:buChar char="•"/>
            </a:pPr>
            <a:r>
              <a:rPr lang="en-US" sz="2400" dirty="0" smtClean="0">
                <a:latin typeface="Trajan Pro" pitchFamily="18" charset="0"/>
              </a:rPr>
              <a:t> </a:t>
            </a:r>
            <a:r>
              <a:rPr lang="en-US" sz="2800" dirty="0" smtClean="0">
                <a:latin typeface="Garamond Premr Pro" pitchFamily="18" charset="0"/>
              </a:rPr>
              <a:t>West Village Campus</a:t>
            </a:r>
          </a:p>
          <a:p>
            <a:pPr lvl="1">
              <a:buFont typeface="Arial" pitchFamily="34" charset="0"/>
              <a:buChar char="•"/>
            </a:pPr>
            <a:endParaRPr lang="en-US" sz="3200" dirty="0">
              <a:latin typeface="Garamond"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33333 0 " pathEditMode="relative" ptsTypes="AA">
                                      <p:cBhvr>
                                        <p:cTn id="6" dur="1000" fill="hold"/>
                                        <p:tgtEl>
                                          <p:spTgt spid="7"/>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childTnLst>
                                </p:cTn>
                              </p:par>
                              <p:par>
                                <p:cTn id="16" presetID="10"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2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West Village Commons</a:t>
            </a:r>
            <a:endParaRPr lang="en-US" sz="3200" b="1" dirty="0">
              <a:latin typeface="Trajan Pro" pitchFamily="18" charset="0"/>
            </a:endParaRPr>
          </a:p>
        </p:txBody>
      </p:sp>
      <p:sp>
        <p:nvSpPr>
          <p:cNvPr id="6" name="TextBox 5"/>
          <p:cNvSpPr txBox="1"/>
          <p:nvPr/>
        </p:nvSpPr>
        <p:spPr>
          <a:xfrm>
            <a:off x="10668000" y="1143000"/>
            <a:ext cx="6019800" cy="2492990"/>
          </a:xfrm>
          <a:prstGeom prst="rect">
            <a:avLst/>
          </a:prstGeom>
          <a:noFill/>
        </p:spPr>
        <p:txBody>
          <a:bodyPr wrap="square" rtlCol="0">
            <a:spAutoFit/>
          </a:bodyPr>
          <a:lstStyle/>
          <a:p>
            <a:pPr algn="ctr"/>
            <a:r>
              <a:rPr lang="en-US" sz="3200" u="sng" dirty="0" smtClean="0">
                <a:latin typeface="Garamond Premr Pro" pitchFamily="18" charset="0"/>
              </a:rPr>
              <a:t>Project Team</a:t>
            </a:r>
          </a:p>
          <a:p>
            <a:pPr algn="ctr"/>
            <a:r>
              <a:rPr lang="en-US" sz="3600" dirty="0" smtClean="0">
                <a:latin typeface="Garamond Premr Pro" pitchFamily="18" charset="0"/>
              </a:rPr>
              <a:t> </a:t>
            </a:r>
            <a:r>
              <a:rPr lang="en-US" sz="2800" dirty="0" smtClean="0">
                <a:latin typeface="Garamond Premr Pro" pitchFamily="18" charset="0"/>
              </a:rPr>
              <a:t>Architect – GWWO, Inc</a:t>
            </a:r>
          </a:p>
          <a:p>
            <a:pPr algn="ctr"/>
            <a:r>
              <a:rPr lang="en-US" sz="2800" dirty="0" smtClean="0">
                <a:latin typeface="Garamond Premr Pro" pitchFamily="18" charset="0"/>
              </a:rPr>
              <a:t> Constructor – Barton Malow Co.</a:t>
            </a:r>
          </a:p>
          <a:p>
            <a:pPr algn="ctr"/>
            <a:r>
              <a:rPr lang="en-US" sz="2800" dirty="0" smtClean="0">
                <a:latin typeface="Garamond Premr Pro" pitchFamily="18" charset="0"/>
              </a:rPr>
              <a:t>MEP Engineer – James Posey, Ass.</a:t>
            </a:r>
          </a:p>
          <a:p>
            <a:pPr algn="ctr"/>
            <a:r>
              <a:rPr lang="en-US" sz="2800" dirty="0" smtClean="0">
                <a:latin typeface="Garamond Premr Pro" pitchFamily="18" charset="0"/>
              </a:rPr>
              <a:t> Structural Engineer – </a:t>
            </a:r>
            <a:r>
              <a:rPr lang="en-US" sz="2800" dirty="0" err="1" smtClean="0">
                <a:latin typeface="Garamond Premr Pro" pitchFamily="18" charset="0"/>
              </a:rPr>
              <a:t>ReSTL</a:t>
            </a:r>
            <a:r>
              <a:rPr lang="en-US" sz="2800" dirty="0" smtClean="0">
                <a:latin typeface="Garamond Premr Pro" pitchFamily="18" charset="0"/>
              </a:rPr>
              <a:t> Engineers</a:t>
            </a:r>
            <a:endParaRPr lang="en-US" sz="2800" dirty="0">
              <a:latin typeface="Garamond Premr Pro" pitchFamily="18" charset="0"/>
            </a:endParaRPr>
          </a:p>
        </p:txBody>
      </p:sp>
      <p:sp>
        <p:nvSpPr>
          <p:cNvPr id="7" name="TextBox 6"/>
          <p:cNvSpPr txBox="1"/>
          <p:nvPr/>
        </p:nvSpPr>
        <p:spPr>
          <a:xfrm>
            <a:off x="10668000" y="3581400"/>
            <a:ext cx="6019800" cy="2492990"/>
          </a:xfrm>
          <a:prstGeom prst="rect">
            <a:avLst/>
          </a:prstGeom>
          <a:noFill/>
        </p:spPr>
        <p:txBody>
          <a:bodyPr wrap="square" rtlCol="0">
            <a:spAutoFit/>
          </a:bodyPr>
          <a:lstStyle/>
          <a:p>
            <a:pPr algn="ctr"/>
            <a:r>
              <a:rPr lang="en-US" sz="3200" u="sng" dirty="0" smtClean="0">
                <a:latin typeface="Garamond Premr Pro" pitchFamily="18" charset="0"/>
              </a:rPr>
              <a:t>Project Information</a:t>
            </a:r>
          </a:p>
          <a:p>
            <a:pPr algn="ctr"/>
            <a:r>
              <a:rPr lang="en-US" sz="3600" dirty="0" smtClean="0">
                <a:latin typeface="Garamond Premr Pro" pitchFamily="18" charset="0"/>
              </a:rPr>
              <a:t> </a:t>
            </a:r>
            <a:r>
              <a:rPr lang="en-US" sz="2800" dirty="0" smtClean="0">
                <a:latin typeface="Garamond Premr Pro" pitchFamily="18" charset="0"/>
              </a:rPr>
              <a:t>85,000 Square Feet</a:t>
            </a:r>
          </a:p>
          <a:p>
            <a:pPr algn="ctr"/>
            <a:r>
              <a:rPr lang="en-US" sz="2800" dirty="0" smtClean="0">
                <a:latin typeface="Garamond Premr Pro" pitchFamily="18" charset="0"/>
              </a:rPr>
              <a:t> July 2009 – May 2011</a:t>
            </a:r>
          </a:p>
          <a:p>
            <a:pPr algn="ctr"/>
            <a:r>
              <a:rPr lang="en-US" sz="2800" dirty="0" smtClean="0">
                <a:latin typeface="Garamond Premr Pro" pitchFamily="18" charset="0"/>
              </a:rPr>
              <a:t>$30.4 Million </a:t>
            </a:r>
          </a:p>
          <a:p>
            <a:pPr algn="ctr"/>
            <a:r>
              <a:rPr lang="en-US" sz="2800" dirty="0" smtClean="0">
                <a:latin typeface="Garamond Premr Pro" pitchFamily="18" charset="0"/>
              </a:rPr>
              <a:t> CM At Risk with GMP</a:t>
            </a:r>
            <a:endParaRPr lang="en-US" sz="2800" dirty="0">
              <a:latin typeface="Garamond Premr Pro" pitchFamily="18" charset="0"/>
            </a:endParaRPr>
          </a:p>
        </p:txBody>
      </p:sp>
      <p:pic>
        <p:nvPicPr>
          <p:cNvPr id="1026" name="Picture 2" descr="T:\Entrance View.png"/>
          <p:cNvPicPr>
            <a:picLocks noChangeAspect="1" noChangeArrowheads="1"/>
          </p:cNvPicPr>
          <p:nvPr/>
        </p:nvPicPr>
        <p:blipFill>
          <a:blip r:embed="rId2" cstate="print"/>
          <a:srcRect/>
          <a:stretch>
            <a:fillRect/>
          </a:stretch>
        </p:blipFill>
        <p:spPr bwMode="auto">
          <a:xfrm>
            <a:off x="18440400" y="381000"/>
            <a:ext cx="4267200" cy="2819400"/>
          </a:xfrm>
          <a:prstGeom prst="rect">
            <a:avLst/>
          </a:prstGeom>
          <a:noFill/>
          <a:ln>
            <a:solidFill>
              <a:schemeClr val="tx1"/>
            </a:solidFill>
          </a:ln>
        </p:spPr>
      </p:pic>
      <p:pic>
        <p:nvPicPr>
          <p:cNvPr id="1027" name="Picture 3" descr="T:\Top View Big.jpg"/>
          <p:cNvPicPr>
            <a:picLocks noChangeAspect="1" noChangeArrowheads="1"/>
          </p:cNvPicPr>
          <p:nvPr/>
        </p:nvPicPr>
        <p:blipFill>
          <a:blip r:embed="rId3" cstate="print"/>
          <a:srcRect/>
          <a:stretch>
            <a:fillRect/>
          </a:stretch>
        </p:blipFill>
        <p:spPr bwMode="auto">
          <a:xfrm>
            <a:off x="23050959" y="381000"/>
            <a:ext cx="4076241" cy="2819400"/>
          </a:xfrm>
          <a:prstGeom prst="rect">
            <a:avLst/>
          </a:prstGeom>
          <a:noFill/>
          <a:ln>
            <a:solidFill>
              <a:schemeClr val="tx1"/>
            </a:solidFill>
          </a:ln>
        </p:spPr>
      </p:pic>
      <p:pic>
        <p:nvPicPr>
          <p:cNvPr id="9" name="Picture 8" descr="http://www.engr.psu.edu/ae/thesis/portfolios/2010/ncu5000/Final%20Design%20Rendering.jpg">
            <a:hlinkClick r:id="rId4"/>
          </p:cNvPr>
          <p:cNvPicPr/>
          <p:nvPr/>
        </p:nvPicPr>
        <p:blipFill>
          <a:blip r:embed="rId5" cstate="print"/>
          <a:srcRect/>
          <a:stretch>
            <a:fillRect/>
          </a:stretch>
        </p:blipFill>
        <p:spPr bwMode="auto">
          <a:xfrm>
            <a:off x="20955000" y="3429000"/>
            <a:ext cx="4038600" cy="2681605"/>
          </a:xfrm>
          <a:prstGeom prst="rect">
            <a:avLst/>
          </a:prstGeom>
          <a:noFill/>
          <a:ln w="25400">
            <a:solidFill>
              <a:schemeClr val="tx1"/>
            </a:solidFill>
            <a:miter lim="800000"/>
            <a:headEnd/>
            <a:tailEnd/>
          </a:ln>
        </p:spPr>
      </p:pic>
      <p:sp>
        <p:nvSpPr>
          <p:cNvPr id="10" name="TextBox 9"/>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Building Systems</a:t>
            </a:r>
            <a:endParaRPr lang="en-US" sz="3200" b="1" dirty="0">
              <a:latin typeface="Trajan Pro" pitchFamily="18" charset="0"/>
            </a:endParaRPr>
          </a:p>
        </p:txBody>
      </p:sp>
      <p:sp>
        <p:nvSpPr>
          <p:cNvPr id="10" name="TextBox 9"/>
          <p:cNvSpPr txBox="1"/>
          <p:nvPr/>
        </p:nvSpPr>
        <p:spPr>
          <a:xfrm>
            <a:off x="14020800" y="1143000"/>
            <a:ext cx="4191000" cy="1877437"/>
          </a:xfrm>
          <a:prstGeom prst="rect">
            <a:avLst/>
          </a:prstGeom>
          <a:noFill/>
        </p:spPr>
        <p:txBody>
          <a:bodyPr wrap="square" rtlCol="0">
            <a:spAutoFit/>
          </a:bodyPr>
          <a:lstStyle/>
          <a:p>
            <a:r>
              <a:rPr lang="en-US" sz="3200" u="sng" dirty="0" smtClean="0">
                <a:latin typeface="Garamond Premr Pro" pitchFamily="18" charset="0"/>
              </a:rPr>
              <a:t>Structural</a:t>
            </a:r>
          </a:p>
          <a:p>
            <a:pPr>
              <a:buFont typeface="Arial" pitchFamily="34" charset="0"/>
              <a:buChar char="•"/>
            </a:pPr>
            <a:r>
              <a:rPr lang="en-US" sz="2800" dirty="0" smtClean="0">
                <a:latin typeface="Garamond Premr Pro" pitchFamily="18" charset="0"/>
              </a:rPr>
              <a:t> RAM Aggregate Piers</a:t>
            </a:r>
          </a:p>
          <a:p>
            <a:pPr>
              <a:buFont typeface="Arial" pitchFamily="34" charset="0"/>
              <a:buChar char="•"/>
            </a:pPr>
            <a:r>
              <a:rPr lang="en-US" sz="2800" dirty="0" smtClean="0">
                <a:latin typeface="Garamond Premr Pro" pitchFamily="18" charset="0"/>
              </a:rPr>
              <a:t> CIP Concrete North End</a:t>
            </a:r>
          </a:p>
          <a:p>
            <a:pPr>
              <a:buFont typeface="Arial" pitchFamily="34" charset="0"/>
              <a:buChar char="•"/>
            </a:pPr>
            <a:r>
              <a:rPr lang="en-US" sz="2800" dirty="0" smtClean="0">
                <a:latin typeface="Garamond Premr Pro" pitchFamily="18" charset="0"/>
              </a:rPr>
              <a:t> Structural Steel South End</a:t>
            </a:r>
          </a:p>
        </p:txBody>
      </p:sp>
      <p:sp>
        <p:nvSpPr>
          <p:cNvPr id="11" name="TextBox 10"/>
          <p:cNvSpPr txBox="1"/>
          <p:nvPr/>
        </p:nvSpPr>
        <p:spPr>
          <a:xfrm>
            <a:off x="9448800" y="1143000"/>
            <a:ext cx="4419600" cy="2739211"/>
          </a:xfrm>
          <a:prstGeom prst="rect">
            <a:avLst/>
          </a:prstGeom>
          <a:noFill/>
        </p:spPr>
        <p:txBody>
          <a:bodyPr wrap="square" rtlCol="0">
            <a:spAutoFit/>
          </a:bodyPr>
          <a:lstStyle/>
          <a:p>
            <a:r>
              <a:rPr lang="en-US" sz="3200" u="sng" dirty="0" smtClean="0">
                <a:latin typeface="Garamond Premr Pro" pitchFamily="18" charset="0"/>
              </a:rPr>
              <a:t>Architectural</a:t>
            </a:r>
          </a:p>
          <a:p>
            <a:pPr>
              <a:buFont typeface="Arial" pitchFamily="34" charset="0"/>
              <a:buChar char="•"/>
            </a:pPr>
            <a:r>
              <a:rPr lang="en-US" sz="2800" dirty="0" smtClean="0">
                <a:latin typeface="Garamond Premr Pro" pitchFamily="18" charset="0"/>
              </a:rPr>
              <a:t> “Bridge” Over Emerson Dr.</a:t>
            </a:r>
          </a:p>
          <a:p>
            <a:pPr>
              <a:buFont typeface="Arial" pitchFamily="34" charset="0"/>
              <a:buChar char="•"/>
            </a:pPr>
            <a:r>
              <a:rPr lang="en-US" sz="2800" dirty="0" smtClean="0">
                <a:latin typeface="Garamond Premr Pro" pitchFamily="18" charset="0"/>
              </a:rPr>
              <a:t> Large Multipurpose Rooms, Folding Partitions</a:t>
            </a:r>
          </a:p>
          <a:p>
            <a:pPr>
              <a:buFont typeface="Arial" pitchFamily="34" charset="0"/>
              <a:buChar char="•"/>
            </a:pPr>
            <a:r>
              <a:rPr lang="en-US" sz="2800" dirty="0" smtClean="0">
                <a:latin typeface="Garamond Premr Pro" pitchFamily="18" charset="0"/>
              </a:rPr>
              <a:t> Extensive Kitchen/Dining Space</a:t>
            </a:r>
          </a:p>
        </p:txBody>
      </p:sp>
      <p:sp>
        <p:nvSpPr>
          <p:cNvPr id="13" name="TextBox 12"/>
          <p:cNvSpPr txBox="1"/>
          <p:nvPr/>
        </p:nvSpPr>
        <p:spPr>
          <a:xfrm>
            <a:off x="9448800" y="3913763"/>
            <a:ext cx="4191000" cy="1877437"/>
          </a:xfrm>
          <a:prstGeom prst="rect">
            <a:avLst/>
          </a:prstGeom>
          <a:noFill/>
        </p:spPr>
        <p:txBody>
          <a:bodyPr wrap="square" rtlCol="0">
            <a:spAutoFit/>
          </a:bodyPr>
          <a:lstStyle/>
          <a:p>
            <a:r>
              <a:rPr lang="en-US" sz="3200" u="sng" dirty="0" smtClean="0">
                <a:latin typeface="Garamond Premr Pro" pitchFamily="18" charset="0"/>
              </a:rPr>
              <a:t>Mechanical</a:t>
            </a:r>
          </a:p>
          <a:p>
            <a:pPr>
              <a:buFont typeface="Arial" pitchFamily="34" charset="0"/>
              <a:buChar char="•"/>
            </a:pPr>
            <a:r>
              <a:rPr lang="en-US" sz="2800" dirty="0" smtClean="0">
                <a:latin typeface="Garamond Premr Pro" pitchFamily="18" charset="0"/>
              </a:rPr>
              <a:t> Seven Air Handling Units</a:t>
            </a:r>
          </a:p>
          <a:p>
            <a:pPr>
              <a:buFont typeface="Arial" pitchFamily="34" charset="0"/>
              <a:buChar char="•"/>
            </a:pPr>
            <a:r>
              <a:rPr lang="en-US" sz="2800" dirty="0" smtClean="0">
                <a:latin typeface="Garamond Premr Pro" pitchFamily="18" charset="0"/>
              </a:rPr>
              <a:t> Two 3000 MBH Boilers</a:t>
            </a:r>
          </a:p>
          <a:p>
            <a:pPr>
              <a:buFont typeface="Arial" pitchFamily="34" charset="0"/>
              <a:buChar char="•"/>
            </a:pPr>
            <a:r>
              <a:rPr lang="en-US" sz="2800" dirty="0" smtClean="0">
                <a:latin typeface="Garamond Premr Pro" pitchFamily="18" charset="0"/>
              </a:rPr>
              <a:t> 3535 MBH Chiller</a:t>
            </a:r>
          </a:p>
        </p:txBody>
      </p:sp>
      <p:sp>
        <p:nvSpPr>
          <p:cNvPr id="14" name="TextBox 13"/>
          <p:cNvSpPr txBox="1"/>
          <p:nvPr/>
        </p:nvSpPr>
        <p:spPr>
          <a:xfrm>
            <a:off x="14097000" y="3913763"/>
            <a:ext cx="4191000" cy="1877437"/>
          </a:xfrm>
          <a:prstGeom prst="rect">
            <a:avLst/>
          </a:prstGeom>
          <a:noFill/>
        </p:spPr>
        <p:txBody>
          <a:bodyPr wrap="square" rtlCol="0">
            <a:spAutoFit/>
          </a:bodyPr>
          <a:lstStyle/>
          <a:p>
            <a:r>
              <a:rPr lang="en-US" sz="3200" u="sng" dirty="0" smtClean="0">
                <a:latin typeface="Garamond Premr Pro" pitchFamily="18" charset="0"/>
              </a:rPr>
              <a:t>Facade</a:t>
            </a:r>
          </a:p>
          <a:p>
            <a:pPr>
              <a:buFont typeface="Arial" pitchFamily="34" charset="0"/>
              <a:buChar char="•"/>
            </a:pPr>
            <a:r>
              <a:rPr lang="en-US" sz="2800" dirty="0" smtClean="0">
                <a:latin typeface="Garamond Premr Pro" pitchFamily="18" charset="0"/>
              </a:rPr>
              <a:t> Glazed Curtain Wall</a:t>
            </a:r>
          </a:p>
          <a:p>
            <a:pPr>
              <a:buFont typeface="Arial" pitchFamily="34" charset="0"/>
              <a:buChar char="•"/>
            </a:pPr>
            <a:r>
              <a:rPr lang="en-US" sz="2800" dirty="0" smtClean="0">
                <a:latin typeface="Garamond Premr Pro" pitchFamily="18" charset="0"/>
              </a:rPr>
              <a:t> Brick Masonry</a:t>
            </a:r>
          </a:p>
          <a:p>
            <a:pPr>
              <a:buFont typeface="Arial" pitchFamily="34" charset="0"/>
              <a:buChar char="•"/>
            </a:pPr>
            <a:r>
              <a:rPr lang="en-US" sz="2800" dirty="0" smtClean="0">
                <a:latin typeface="Garamond Premr Pro" pitchFamily="18" charset="0"/>
              </a:rPr>
              <a:t> Aluminum Metal Panel</a:t>
            </a:r>
          </a:p>
        </p:txBody>
      </p:sp>
      <p:grpSp>
        <p:nvGrpSpPr>
          <p:cNvPr id="17" name="Group 16"/>
          <p:cNvGrpSpPr/>
          <p:nvPr/>
        </p:nvGrpSpPr>
        <p:grpSpPr>
          <a:xfrm>
            <a:off x="19507200" y="3048000"/>
            <a:ext cx="6719965" cy="2971800"/>
            <a:chOff x="19492835" y="685800"/>
            <a:chExt cx="6719965" cy="2971800"/>
          </a:xfrm>
        </p:grpSpPr>
        <p:pic>
          <p:nvPicPr>
            <p:cNvPr id="12" name="Picture 11"/>
            <p:cNvPicPr/>
            <p:nvPr/>
          </p:nvPicPr>
          <p:blipFill>
            <a:blip r:embed="rId2" cstate="print"/>
            <a:srcRect/>
            <a:stretch>
              <a:fillRect/>
            </a:stretch>
          </p:blipFill>
          <p:spPr bwMode="auto">
            <a:xfrm>
              <a:off x="19492835" y="685800"/>
              <a:ext cx="6719965" cy="2971800"/>
            </a:xfrm>
            <a:prstGeom prst="rect">
              <a:avLst/>
            </a:prstGeom>
            <a:noFill/>
            <a:ln w="25400">
              <a:solidFill>
                <a:schemeClr val="tx1"/>
              </a:solidFill>
              <a:miter lim="800000"/>
              <a:headEnd/>
              <a:tailEnd/>
            </a:ln>
          </p:spPr>
        </p:pic>
        <p:sp>
          <p:nvSpPr>
            <p:cNvPr id="15" name="TextBox 14"/>
            <p:cNvSpPr txBox="1"/>
            <p:nvPr/>
          </p:nvSpPr>
          <p:spPr>
            <a:xfrm>
              <a:off x="23469600" y="3124200"/>
              <a:ext cx="1828800" cy="523220"/>
            </a:xfrm>
            <a:prstGeom prst="rect">
              <a:avLst/>
            </a:prstGeom>
            <a:noFill/>
            <a:ln>
              <a:solidFill>
                <a:schemeClr val="tx1"/>
              </a:solidFill>
            </a:ln>
          </p:spPr>
          <p:txBody>
            <a:bodyPr wrap="square" rtlCol="0">
              <a:spAutoFit/>
            </a:bodyPr>
            <a:lstStyle/>
            <a:p>
              <a:pPr algn="ctr"/>
              <a:r>
                <a:rPr lang="en-US" sz="2800" dirty="0" smtClean="0">
                  <a:latin typeface="Garamond" pitchFamily="18" charset="0"/>
                </a:rPr>
                <a:t>Steel</a:t>
              </a:r>
              <a:endParaRPr lang="en-US" sz="2800" dirty="0">
                <a:latin typeface="Garamond" pitchFamily="18" charset="0"/>
              </a:endParaRPr>
            </a:p>
          </p:txBody>
        </p:sp>
        <p:sp>
          <p:nvSpPr>
            <p:cNvPr id="16" name="TextBox 15"/>
            <p:cNvSpPr txBox="1"/>
            <p:nvPr/>
          </p:nvSpPr>
          <p:spPr>
            <a:xfrm>
              <a:off x="20421600" y="3124200"/>
              <a:ext cx="1828800" cy="523220"/>
            </a:xfrm>
            <a:prstGeom prst="rect">
              <a:avLst/>
            </a:prstGeom>
            <a:noFill/>
            <a:ln>
              <a:solidFill>
                <a:schemeClr val="tx1"/>
              </a:solidFill>
            </a:ln>
          </p:spPr>
          <p:txBody>
            <a:bodyPr wrap="square" rtlCol="0">
              <a:spAutoFit/>
            </a:bodyPr>
            <a:lstStyle/>
            <a:p>
              <a:pPr algn="ctr"/>
              <a:r>
                <a:rPr lang="en-US" sz="2800" dirty="0" smtClean="0">
                  <a:latin typeface="Garamond" pitchFamily="18" charset="0"/>
                </a:rPr>
                <a:t>Concrete</a:t>
              </a:r>
              <a:endParaRPr lang="en-US" sz="2800" dirty="0">
                <a:latin typeface="Garamond" pitchFamily="18" charset="0"/>
              </a:endParaRPr>
            </a:p>
          </p:txBody>
        </p:sp>
      </p:grpSp>
      <p:graphicFrame>
        <p:nvGraphicFramePr>
          <p:cNvPr id="19" name="Table 18"/>
          <p:cNvGraphicFramePr>
            <a:graphicFrameLocks noGrp="1"/>
          </p:cNvGraphicFramePr>
          <p:nvPr/>
        </p:nvGraphicFramePr>
        <p:xfrm>
          <a:off x="19202400" y="304800"/>
          <a:ext cx="7315200" cy="2277326"/>
        </p:xfrm>
        <a:graphic>
          <a:graphicData uri="http://schemas.openxmlformats.org/drawingml/2006/table">
            <a:tbl>
              <a:tblPr/>
              <a:tblGrid>
                <a:gridCol w="1894048"/>
                <a:gridCol w="2073013"/>
                <a:gridCol w="1551031"/>
                <a:gridCol w="1797108"/>
              </a:tblGrid>
              <a:tr h="393788">
                <a:tc gridSpan="4">
                  <a:txBody>
                    <a:bodyPr/>
                    <a:lstStyle/>
                    <a:p>
                      <a:pPr marL="0" marR="0" algn="ctr">
                        <a:lnSpc>
                          <a:spcPct val="115000"/>
                        </a:lnSpc>
                        <a:spcBef>
                          <a:spcPts val="0"/>
                        </a:spcBef>
                        <a:spcAft>
                          <a:spcPts val="0"/>
                        </a:spcAft>
                      </a:pPr>
                      <a:r>
                        <a:rPr lang="en-US" sz="2800" b="1" dirty="0">
                          <a:solidFill>
                            <a:srgbClr val="000000"/>
                          </a:solidFill>
                          <a:latin typeface="Garamond"/>
                          <a:ea typeface="Times New Roman"/>
                          <a:cs typeface="Times New Roman"/>
                        </a:rPr>
                        <a:t>Total Project Cost</a:t>
                      </a:r>
                      <a:endParaRPr lang="en-US" sz="2800"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9828">
                <a:tc>
                  <a:txBody>
                    <a:bodyPr/>
                    <a:lstStyle/>
                    <a:p>
                      <a:pPr marL="0" marR="0">
                        <a:lnSpc>
                          <a:spcPct val="115000"/>
                        </a:lnSpc>
                        <a:spcBef>
                          <a:spcPts val="0"/>
                        </a:spcBef>
                        <a:spcAft>
                          <a:spcPts val="0"/>
                        </a:spcAft>
                      </a:pPr>
                      <a:r>
                        <a:rPr lang="en-US" sz="1800" b="1" dirty="0">
                          <a:solidFill>
                            <a:srgbClr val="000000"/>
                          </a:solidFill>
                          <a:latin typeface="Garamond"/>
                          <a:ea typeface="Times New Roman"/>
                          <a:cs typeface="Times New Roman"/>
                        </a:rPr>
                        <a:t>Package</a:t>
                      </a:r>
                      <a:endParaRPr lang="en-US" sz="1800"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1800" b="1" dirty="0">
                          <a:solidFill>
                            <a:srgbClr val="000000"/>
                          </a:solidFill>
                          <a:latin typeface="Garamond"/>
                          <a:ea typeface="Times New Roman"/>
                          <a:cs typeface="Times New Roman"/>
                        </a:rPr>
                        <a:t>Total Project Cost (TC)</a:t>
                      </a:r>
                      <a:endParaRPr lang="en-US" sz="1800"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1800" b="1" dirty="0">
                          <a:solidFill>
                            <a:srgbClr val="000000"/>
                          </a:solidFill>
                          <a:latin typeface="Garamond"/>
                          <a:ea typeface="Times New Roman"/>
                          <a:cs typeface="Times New Roman"/>
                        </a:rPr>
                        <a:t>TC/SF</a:t>
                      </a:r>
                      <a:endParaRPr lang="en-US" sz="1800"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1800" b="1" dirty="0">
                          <a:solidFill>
                            <a:srgbClr val="000000"/>
                          </a:solidFill>
                          <a:latin typeface="Garamond"/>
                          <a:ea typeface="Times New Roman"/>
                          <a:cs typeface="Times New Roman"/>
                        </a:rPr>
                        <a:t>MBE Participation**</a:t>
                      </a:r>
                      <a:endParaRPr lang="en-US" sz="1800"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r>
              <a:tr h="301904">
                <a:tc>
                  <a:txBody>
                    <a:bodyPr/>
                    <a:lstStyle/>
                    <a:p>
                      <a:pPr marL="0" marR="0">
                        <a:lnSpc>
                          <a:spcPct val="115000"/>
                        </a:lnSpc>
                        <a:spcBef>
                          <a:spcPts val="0"/>
                        </a:spcBef>
                        <a:spcAft>
                          <a:spcPts val="0"/>
                        </a:spcAft>
                      </a:pPr>
                      <a:r>
                        <a:rPr lang="en-US" sz="1600" dirty="0">
                          <a:solidFill>
                            <a:srgbClr val="000000"/>
                          </a:solidFill>
                          <a:latin typeface="Garamond"/>
                          <a:ea typeface="Times New Roman"/>
                          <a:cs typeface="Times New Roman"/>
                        </a:rPr>
                        <a:t>CM Preconstruction</a:t>
                      </a:r>
                      <a:endParaRPr lang="en-US" sz="1600"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1600" dirty="0">
                          <a:solidFill>
                            <a:srgbClr val="000000"/>
                          </a:solidFill>
                          <a:latin typeface="Garamond"/>
                          <a:ea typeface="Times New Roman"/>
                          <a:cs typeface="Times New Roman"/>
                        </a:rPr>
                        <a:t>$300,000.00</a:t>
                      </a:r>
                      <a:endParaRPr lang="en-US" sz="1600"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1600">
                          <a:solidFill>
                            <a:srgbClr val="000000"/>
                          </a:solidFill>
                          <a:latin typeface="Garamond"/>
                          <a:ea typeface="Times New Roman"/>
                          <a:cs typeface="Times New Roman"/>
                        </a:rPr>
                        <a:t>$3.53</a:t>
                      </a:r>
                      <a:endParaRPr lang="en-US" sz="160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1600">
                          <a:solidFill>
                            <a:srgbClr val="000000"/>
                          </a:solidFill>
                          <a:latin typeface="Garamond"/>
                          <a:ea typeface="Times New Roman"/>
                          <a:cs typeface="Times New Roman"/>
                        </a:rPr>
                        <a:t>$0.00</a:t>
                      </a:r>
                      <a:endParaRPr lang="en-US" sz="1600">
                        <a:latin typeface="Calibri"/>
                        <a:ea typeface="Calibri"/>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r>
              <a:tr h="301904">
                <a:tc>
                  <a:txBody>
                    <a:bodyPr/>
                    <a:lstStyle/>
                    <a:p>
                      <a:pPr marL="0" marR="0">
                        <a:lnSpc>
                          <a:spcPct val="115000"/>
                        </a:lnSpc>
                        <a:spcBef>
                          <a:spcPts val="0"/>
                        </a:spcBef>
                        <a:spcAft>
                          <a:spcPts val="0"/>
                        </a:spcAft>
                      </a:pPr>
                      <a:r>
                        <a:rPr lang="en-US" sz="1600">
                          <a:solidFill>
                            <a:srgbClr val="000000"/>
                          </a:solidFill>
                          <a:latin typeface="Garamond"/>
                          <a:ea typeface="Times New Roman"/>
                          <a:cs typeface="Times New Roman"/>
                        </a:rPr>
                        <a:t>Bid Package A</a:t>
                      </a:r>
                      <a:endParaRPr lang="en-US" sz="160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1600" dirty="0">
                          <a:solidFill>
                            <a:srgbClr val="000000"/>
                          </a:solidFill>
                          <a:latin typeface="Garamond"/>
                          <a:ea typeface="Times New Roman"/>
                          <a:cs typeface="Times New Roman"/>
                        </a:rPr>
                        <a:t>$7,120,965.00</a:t>
                      </a:r>
                      <a:endParaRPr lang="en-US" sz="1600"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1600" dirty="0">
                          <a:solidFill>
                            <a:srgbClr val="000000"/>
                          </a:solidFill>
                          <a:latin typeface="Garamond"/>
                          <a:ea typeface="Times New Roman"/>
                          <a:cs typeface="Times New Roman"/>
                        </a:rPr>
                        <a:t>$83.78</a:t>
                      </a:r>
                      <a:endParaRPr lang="en-US" sz="1600"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1600">
                          <a:solidFill>
                            <a:srgbClr val="000000"/>
                          </a:solidFill>
                          <a:latin typeface="Garamond"/>
                          <a:ea typeface="Times New Roman"/>
                          <a:cs typeface="Times New Roman"/>
                        </a:rPr>
                        <a:t>$1,432,510.00</a:t>
                      </a:r>
                      <a:endParaRPr lang="en-US" sz="1600">
                        <a:latin typeface="Calibri"/>
                        <a:ea typeface="Calibri"/>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r>
              <a:tr h="301904">
                <a:tc>
                  <a:txBody>
                    <a:bodyPr/>
                    <a:lstStyle/>
                    <a:p>
                      <a:pPr marL="0" marR="0">
                        <a:lnSpc>
                          <a:spcPct val="115000"/>
                        </a:lnSpc>
                        <a:spcBef>
                          <a:spcPts val="0"/>
                        </a:spcBef>
                        <a:spcAft>
                          <a:spcPts val="0"/>
                        </a:spcAft>
                      </a:pPr>
                      <a:r>
                        <a:rPr lang="en-US" sz="1600">
                          <a:solidFill>
                            <a:srgbClr val="000000"/>
                          </a:solidFill>
                          <a:latin typeface="Garamond"/>
                          <a:ea typeface="Times New Roman"/>
                          <a:cs typeface="Times New Roman"/>
                        </a:rPr>
                        <a:t>Bid Package B</a:t>
                      </a:r>
                      <a:endParaRPr lang="en-US" sz="160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1600" dirty="0">
                          <a:solidFill>
                            <a:srgbClr val="000000"/>
                          </a:solidFill>
                          <a:latin typeface="Garamond"/>
                          <a:ea typeface="Times New Roman"/>
                          <a:cs typeface="Times New Roman"/>
                        </a:rPr>
                        <a:t>$22,961,029.00</a:t>
                      </a:r>
                      <a:endParaRPr lang="en-US" sz="1600"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1600" dirty="0">
                          <a:solidFill>
                            <a:srgbClr val="000000"/>
                          </a:solidFill>
                          <a:latin typeface="Garamond"/>
                          <a:ea typeface="Times New Roman"/>
                          <a:cs typeface="Times New Roman"/>
                        </a:rPr>
                        <a:t>$270.13</a:t>
                      </a:r>
                      <a:endParaRPr lang="en-US" sz="1600"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1600">
                          <a:solidFill>
                            <a:srgbClr val="000000"/>
                          </a:solidFill>
                          <a:latin typeface="Garamond"/>
                          <a:ea typeface="Times New Roman"/>
                          <a:cs typeface="Times New Roman"/>
                        </a:rPr>
                        <a:t>$5,885,843.00</a:t>
                      </a:r>
                      <a:endParaRPr lang="en-US" sz="1600">
                        <a:latin typeface="Calibri"/>
                        <a:ea typeface="Calibri"/>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9828">
                <a:tc>
                  <a:txBody>
                    <a:bodyPr/>
                    <a:lstStyle/>
                    <a:p>
                      <a:pPr marL="0" marR="0">
                        <a:lnSpc>
                          <a:spcPct val="115000"/>
                        </a:lnSpc>
                        <a:spcBef>
                          <a:spcPts val="0"/>
                        </a:spcBef>
                        <a:spcAft>
                          <a:spcPts val="0"/>
                        </a:spcAft>
                      </a:pPr>
                      <a:r>
                        <a:rPr lang="en-US" sz="1600" b="1" dirty="0">
                          <a:solidFill>
                            <a:srgbClr val="000000"/>
                          </a:solidFill>
                          <a:latin typeface="Garamond"/>
                          <a:ea typeface="Times New Roman"/>
                          <a:cs typeface="Times New Roman"/>
                        </a:rPr>
                        <a:t>Total</a:t>
                      </a:r>
                      <a:endParaRPr lang="en-US" sz="1600"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79646"/>
                    </a:solidFill>
                  </a:tcPr>
                </a:tc>
                <a:tc>
                  <a:txBody>
                    <a:bodyPr/>
                    <a:lstStyle/>
                    <a:p>
                      <a:pPr marL="0" marR="0" algn="r">
                        <a:lnSpc>
                          <a:spcPct val="115000"/>
                        </a:lnSpc>
                        <a:spcBef>
                          <a:spcPts val="0"/>
                        </a:spcBef>
                        <a:spcAft>
                          <a:spcPts val="0"/>
                        </a:spcAft>
                      </a:pPr>
                      <a:r>
                        <a:rPr lang="en-US" sz="1600">
                          <a:solidFill>
                            <a:srgbClr val="000000"/>
                          </a:solidFill>
                          <a:latin typeface="Garamond"/>
                          <a:ea typeface="Times New Roman"/>
                          <a:cs typeface="Times New Roman"/>
                        </a:rPr>
                        <a:t>$30,381,994.00</a:t>
                      </a:r>
                      <a:endParaRPr lang="en-US" sz="160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79646"/>
                    </a:solidFill>
                  </a:tcPr>
                </a:tc>
                <a:tc>
                  <a:txBody>
                    <a:bodyPr/>
                    <a:lstStyle/>
                    <a:p>
                      <a:pPr marL="0" marR="0" algn="r">
                        <a:lnSpc>
                          <a:spcPct val="115000"/>
                        </a:lnSpc>
                        <a:spcBef>
                          <a:spcPts val="0"/>
                        </a:spcBef>
                        <a:spcAft>
                          <a:spcPts val="0"/>
                        </a:spcAft>
                      </a:pPr>
                      <a:r>
                        <a:rPr lang="en-US" sz="1600" dirty="0">
                          <a:solidFill>
                            <a:srgbClr val="000000"/>
                          </a:solidFill>
                          <a:latin typeface="Garamond"/>
                          <a:ea typeface="Times New Roman"/>
                          <a:cs typeface="Times New Roman"/>
                        </a:rPr>
                        <a:t>$357.44†</a:t>
                      </a:r>
                      <a:endParaRPr lang="en-US" sz="1600" dirty="0">
                        <a:latin typeface="Calibri"/>
                        <a:ea typeface="Calibri"/>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79646"/>
                    </a:solidFill>
                  </a:tcPr>
                </a:tc>
                <a:tc>
                  <a:txBody>
                    <a:bodyPr/>
                    <a:lstStyle/>
                    <a:p>
                      <a:pPr marL="0" marR="0" algn="r">
                        <a:lnSpc>
                          <a:spcPct val="115000"/>
                        </a:lnSpc>
                        <a:spcBef>
                          <a:spcPts val="0"/>
                        </a:spcBef>
                        <a:spcAft>
                          <a:spcPts val="0"/>
                        </a:spcAft>
                      </a:pPr>
                      <a:r>
                        <a:rPr lang="en-US" sz="1600" dirty="0">
                          <a:solidFill>
                            <a:srgbClr val="000000"/>
                          </a:solidFill>
                          <a:latin typeface="Garamond"/>
                          <a:ea typeface="Times New Roman"/>
                          <a:cs typeface="Times New Roman"/>
                        </a:rPr>
                        <a:t>$7,318,353.00</a:t>
                      </a:r>
                      <a:endParaRPr lang="en-US" sz="1600" dirty="0">
                        <a:latin typeface="Calibri"/>
                        <a:ea typeface="Calibri"/>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79646"/>
                    </a:solidFill>
                  </a:tcPr>
                </a:tc>
              </a:tr>
            </a:tbl>
          </a:graphicData>
        </a:graphic>
      </p:graphicFrame>
      <p:sp>
        <p:nvSpPr>
          <p:cNvPr id="20" name="TextBox 19"/>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latin typeface="Trajan Pro" pitchFamily="18" charset="0"/>
              </a:rPr>
              <a:t>Project Introduction </a:t>
            </a:r>
          </a:p>
          <a:p>
            <a:pPr lvl="0">
              <a:lnSpc>
                <a:spcPct val="100000"/>
              </a:lnSpc>
            </a:pPr>
            <a:r>
              <a:rPr lang="en-US" sz="2800" b="1" kern="1200" dirty="0" smtClean="0">
                <a:solidFill>
                  <a:schemeClr val="bg1">
                    <a:lumMod val="50000"/>
                  </a:schemeClr>
                </a:solidFill>
                <a:latin typeface="Trajan Pro" pitchFamily="18" charset="0"/>
              </a:rPr>
              <a:t>Integrated Project Delivery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latin typeface="Trajan Pro" pitchFamily="18" charset="0"/>
              </a:rPr>
              <a:t>Integrated Project Delivery</a:t>
            </a:r>
          </a:p>
          <a:p>
            <a:pPr lvl="1">
              <a:buFont typeface="Arial" pitchFamily="34" charset="0"/>
              <a:buChar char="•"/>
            </a:pPr>
            <a:r>
              <a:rPr lang="en-US" sz="2400" b="1" dirty="0" smtClean="0">
                <a:latin typeface="Trajan Pro" pitchFamily="18" charset="0"/>
              </a:rPr>
              <a:t> </a:t>
            </a:r>
            <a:r>
              <a:rPr lang="en-US" sz="2000" b="1" dirty="0" smtClean="0">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Integrated Project Delivery</a:t>
            </a:r>
            <a:endParaRPr lang="en-US" sz="3200" b="1" dirty="0">
              <a:latin typeface="Trajan Pro" pitchFamily="18" charset="0"/>
            </a:endParaRPr>
          </a:p>
        </p:txBody>
      </p:sp>
      <p:sp>
        <p:nvSpPr>
          <p:cNvPr id="53" name="Text Box 5"/>
          <p:cNvSpPr txBox="1">
            <a:spLocks noChangeArrowheads="1"/>
          </p:cNvSpPr>
          <p:nvPr/>
        </p:nvSpPr>
        <p:spPr bwMode="auto">
          <a:xfrm>
            <a:off x="9753600" y="1600200"/>
            <a:ext cx="8077200" cy="3108543"/>
          </a:xfrm>
          <a:prstGeom prst="rect">
            <a:avLst/>
          </a:prstGeom>
          <a:noFill/>
          <a:ln w="9525">
            <a:noFill/>
            <a:miter lim="800000"/>
            <a:headEnd/>
            <a:tailEnd/>
          </a:ln>
        </p:spPr>
        <p:txBody>
          <a:bodyPr>
            <a:spAutoFit/>
          </a:bodyPr>
          <a:lstStyle/>
          <a:p>
            <a:pPr>
              <a:spcBef>
                <a:spcPct val="50000"/>
              </a:spcBef>
            </a:pPr>
            <a:r>
              <a:rPr lang="en-US" sz="2800" i="1" u="none" dirty="0">
                <a:latin typeface="Berlin Sans FB" pitchFamily="34" charset="0"/>
              </a:rPr>
              <a:t>“…A project approach that integrates people, systems, business structures and practices into a process that collaboratively harnesses the talents and insights of all participants to optimize project results, increase value to the owner, reduce waste, and maximize efficiency through all phases of design, fabrication, and construction.”(AIA)</a:t>
            </a:r>
          </a:p>
        </p:txBody>
      </p:sp>
      <p:sp>
        <p:nvSpPr>
          <p:cNvPr id="6" name="Text Box 5"/>
          <p:cNvSpPr txBox="1">
            <a:spLocks noChangeArrowheads="1"/>
          </p:cNvSpPr>
          <p:nvPr/>
        </p:nvSpPr>
        <p:spPr bwMode="auto">
          <a:xfrm>
            <a:off x="18821400" y="1066800"/>
            <a:ext cx="8077200" cy="3508653"/>
          </a:xfrm>
          <a:prstGeom prst="rect">
            <a:avLst/>
          </a:prstGeom>
          <a:noFill/>
          <a:ln w="9525">
            <a:noFill/>
            <a:miter lim="800000"/>
            <a:headEnd/>
            <a:tailEnd/>
          </a:ln>
        </p:spPr>
        <p:txBody>
          <a:bodyPr>
            <a:spAutoFit/>
          </a:bodyPr>
          <a:lstStyle/>
          <a:p>
            <a:pPr>
              <a:spcBef>
                <a:spcPct val="50000"/>
              </a:spcBef>
            </a:pPr>
            <a:r>
              <a:rPr lang="en-US" sz="3600" u="sng" dirty="0" smtClean="0">
                <a:latin typeface="Garamond Premr Pro" pitchFamily="18" charset="0"/>
              </a:rPr>
              <a:t>Goals</a:t>
            </a:r>
          </a:p>
          <a:p>
            <a:pPr>
              <a:spcBef>
                <a:spcPct val="50000"/>
              </a:spcBef>
              <a:buFont typeface="Arial" pitchFamily="34" charset="0"/>
              <a:buChar char="•"/>
            </a:pPr>
            <a:r>
              <a:rPr lang="en-US" sz="3200" dirty="0" smtClean="0">
                <a:latin typeface="Garamond Premr Pro" pitchFamily="18" charset="0"/>
              </a:rPr>
              <a:t> Cleary Define What IPD Is…</a:t>
            </a:r>
          </a:p>
          <a:p>
            <a:pPr>
              <a:spcBef>
                <a:spcPct val="50000"/>
              </a:spcBef>
              <a:buFont typeface="Arial" pitchFamily="34" charset="0"/>
              <a:buChar char="•"/>
            </a:pPr>
            <a:r>
              <a:rPr lang="en-US" sz="3200" dirty="0" smtClean="0">
                <a:latin typeface="Garamond Premr Pro" pitchFamily="18" charset="0"/>
              </a:rPr>
              <a:t> Create a WVC IPD Execution Guide</a:t>
            </a:r>
          </a:p>
          <a:p>
            <a:pPr>
              <a:spcBef>
                <a:spcPct val="50000"/>
              </a:spcBef>
              <a:buFont typeface="Arial" pitchFamily="34" charset="0"/>
              <a:buChar char="•"/>
            </a:pPr>
            <a:r>
              <a:rPr lang="en-US" sz="3200" dirty="0" smtClean="0">
                <a:latin typeface="Garamond Premr Pro" pitchFamily="18" charset="0"/>
              </a:rPr>
              <a:t> Develop Cost Saving Strategies that IPD   Enables</a:t>
            </a:r>
          </a:p>
          <a:p>
            <a:pPr>
              <a:spcBef>
                <a:spcPct val="50000"/>
              </a:spcBef>
              <a:buFont typeface="Arial" pitchFamily="34" charset="0"/>
              <a:buChar char="•"/>
            </a:pPr>
            <a:endParaRPr lang="en-US" sz="2800" u="none" dirty="0">
              <a:latin typeface="Garamond"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latin typeface="Trajan Pro" pitchFamily="18" charset="0"/>
              </a:rPr>
              <a:t>Integrated Project Delivery</a:t>
            </a:r>
          </a:p>
          <a:p>
            <a:pPr lvl="1">
              <a:buFont typeface="Arial" pitchFamily="34" charset="0"/>
              <a:buChar char="•"/>
            </a:pPr>
            <a:r>
              <a:rPr lang="en-US" sz="2400" b="1" dirty="0" smtClean="0">
                <a:latin typeface="Trajan Pro" pitchFamily="18" charset="0"/>
              </a:rPr>
              <a:t> </a:t>
            </a:r>
            <a:r>
              <a:rPr lang="en-US" sz="2000" b="1" dirty="0" smtClean="0">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Three Elements of IPD</a:t>
            </a:r>
            <a:endParaRPr lang="en-US" sz="3200" b="1" dirty="0">
              <a:latin typeface="Trajan Pro" pitchFamily="18" charset="0"/>
            </a:endParaRPr>
          </a:p>
        </p:txBody>
      </p:sp>
      <p:sp>
        <p:nvSpPr>
          <p:cNvPr id="8" name="TextBox 7"/>
          <p:cNvSpPr txBox="1"/>
          <p:nvPr/>
        </p:nvSpPr>
        <p:spPr>
          <a:xfrm>
            <a:off x="9525000" y="762000"/>
            <a:ext cx="8382000" cy="5570756"/>
          </a:xfrm>
          <a:prstGeom prst="rect">
            <a:avLst/>
          </a:prstGeom>
          <a:noFill/>
          <a:ln>
            <a:noFill/>
          </a:ln>
        </p:spPr>
        <p:txBody>
          <a:bodyPr wrap="square" rtlCol="0">
            <a:spAutoFit/>
          </a:bodyPr>
          <a:lstStyle/>
          <a:p>
            <a:r>
              <a:rPr lang="en-US" sz="3200" dirty="0" smtClean="0">
                <a:latin typeface="Garamond Premr Pro" pitchFamily="18" charset="0"/>
              </a:rPr>
              <a:t>I. Single Contractual Relation</a:t>
            </a:r>
          </a:p>
          <a:p>
            <a:pPr lvl="1">
              <a:buFont typeface="Arial" pitchFamily="34" charset="0"/>
              <a:buChar char="•"/>
            </a:pPr>
            <a:r>
              <a:rPr lang="en-US" sz="2800" dirty="0" smtClean="0">
                <a:latin typeface="Garamond Premr Pro" pitchFamily="18" charset="0"/>
              </a:rPr>
              <a:t>Shared Risk and Shared Reward</a:t>
            </a:r>
          </a:p>
          <a:p>
            <a:pPr lvl="1">
              <a:buFont typeface="Arial" pitchFamily="34" charset="0"/>
              <a:buChar char="•"/>
            </a:pPr>
            <a:r>
              <a:rPr lang="en-US" sz="2800" dirty="0" smtClean="0">
                <a:latin typeface="Garamond Premr Pro" pitchFamily="18" charset="0"/>
              </a:rPr>
              <a:t>Part of Profit Based on Project Goals</a:t>
            </a:r>
          </a:p>
          <a:p>
            <a:pPr lvl="1">
              <a:buFont typeface="Arial" pitchFamily="34" charset="0"/>
              <a:buChar char="•"/>
            </a:pPr>
            <a:r>
              <a:rPr lang="en-US" sz="2800" dirty="0" smtClean="0">
                <a:latin typeface="Garamond Premr Pro" pitchFamily="18" charset="0"/>
              </a:rPr>
              <a:t>Strong Reliance on each other… “Trust is the </a:t>
            </a:r>
          </a:p>
          <a:p>
            <a:r>
              <a:rPr lang="en-US" sz="2800" dirty="0" smtClean="0">
                <a:latin typeface="Garamond Premr Pro" pitchFamily="18" charset="0"/>
              </a:rPr>
              <a:t>	Foundation of IPD”</a:t>
            </a:r>
          </a:p>
          <a:p>
            <a:endParaRPr lang="en-US" sz="3200" dirty="0" smtClean="0">
              <a:latin typeface="Garamond Premr Pro" pitchFamily="18" charset="0"/>
            </a:endParaRPr>
          </a:p>
          <a:p>
            <a:r>
              <a:rPr lang="en-US" sz="3200" dirty="0" smtClean="0">
                <a:latin typeface="Garamond Premr Pro" pitchFamily="18" charset="0"/>
              </a:rPr>
              <a:t>II. Early Owner Selected Key Members</a:t>
            </a:r>
          </a:p>
          <a:p>
            <a:pPr lvl="1">
              <a:buFont typeface="Arial" pitchFamily="34" charset="0"/>
              <a:buChar char="•"/>
            </a:pPr>
            <a:r>
              <a:rPr lang="en-US" sz="2800" dirty="0" smtClean="0">
                <a:latin typeface="Garamond Premr Pro" pitchFamily="18" charset="0"/>
              </a:rPr>
              <a:t>Requires Sophisticated/Trusting Owner</a:t>
            </a:r>
          </a:p>
          <a:p>
            <a:pPr lvl="1">
              <a:buFont typeface="Arial" pitchFamily="34" charset="0"/>
              <a:buChar char="•"/>
            </a:pPr>
            <a:r>
              <a:rPr lang="en-US" sz="2800" dirty="0" smtClean="0">
                <a:latin typeface="Garamond Premr Pro" pitchFamily="18" charset="0"/>
              </a:rPr>
              <a:t>Selection at Project Inception</a:t>
            </a:r>
          </a:p>
          <a:p>
            <a:pPr lvl="1">
              <a:buFont typeface="Arial" pitchFamily="34" charset="0"/>
              <a:buChar char="•"/>
            </a:pPr>
            <a:r>
              <a:rPr lang="en-US" sz="2800" dirty="0" smtClean="0">
                <a:latin typeface="Garamond Premr Pro" pitchFamily="18" charset="0"/>
              </a:rPr>
              <a:t>Include Subs/Consults as Key Members or “Lean Core” </a:t>
            </a:r>
          </a:p>
          <a:p>
            <a:pPr>
              <a:buFont typeface="Arial" pitchFamily="34" charset="0"/>
              <a:buChar char="•"/>
            </a:pPr>
            <a:endParaRPr lang="en-US" sz="3200" dirty="0" smtClean="0">
              <a:latin typeface="Garamond" pitchFamily="18" charset="0"/>
            </a:endParaRPr>
          </a:p>
          <a:p>
            <a:pPr>
              <a:buFont typeface="Arial" pitchFamily="34" charset="0"/>
              <a:buChar char="•"/>
            </a:pPr>
            <a:endParaRPr lang="en-US" sz="3200" dirty="0">
              <a:latin typeface="Garamond" pitchFamily="18"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 y="94357"/>
            <a:ext cx="6934201" cy="6124754"/>
          </a:xfrm>
          <a:prstGeom prst="rect">
            <a:avLst/>
          </a:prstGeom>
          <a:noFill/>
        </p:spPr>
        <p:txBody>
          <a:bodyPr wrap="square" rtlCol="0">
            <a:spAutoFit/>
          </a:bodyPr>
          <a:lstStyle/>
          <a:p>
            <a:pPr lvl="0">
              <a:lnSpc>
                <a:spcPct val="100000"/>
              </a:lnSpc>
            </a:pPr>
            <a:r>
              <a:rPr lang="en-US" sz="2800" b="1" kern="1200" dirty="0" smtClean="0">
                <a:solidFill>
                  <a:schemeClr val="bg1">
                    <a:lumMod val="50000"/>
                  </a:schemeClr>
                </a:solidFill>
                <a:latin typeface="Trajan Pro" pitchFamily="18" charset="0"/>
              </a:rPr>
              <a:t>Building Industry</a:t>
            </a:r>
          </a:p>
          <a:p>
            <a:pPr lvl="0">
              <a:lnSpc>
                <a:spcPct val="100000"/>
              </a:lnSpc>
            </a:pPr>
            <a:r>
              <a:rPr lang="en-US" sz="2800" b="1" kern="1200" dirty="0" smtClean="0">
                <a:solidFill>
                  <a:schemeClr val="bg1">
                    <a:lumMod val="50000"/>
                  </a:schemeClr>
                </a:solidFill>
                <a:latin typeface="Trajan Pro" pitchFamily="18" charset="0"/>
              </a:rPr>
              <a:t>Project Introduction </a:t>
            </a:r>
          </a:p>
          <a:p>
            <a:pPr lvl="0">
              <a:lnSpc>
                <a:spcPct val="100000"/>
              </a:lnSpc>
            </a:pPr>
            <a:r>
              <a:rPr lang="en-US" sz="2800" b="1" kern="1200" dirty="0" smtClean="0">
                <a:latin typeface="Trajan Pro" pitchFamily="18" charset="0"/>
              </a:rPr>
              <a:t>Integrated Project Delivery</a:t>
            </a:r>
          </a:p>
          <a:p>
            <a:pPr lvl="1">
              <a:buFont typeface="Arial" pitchFamily="34" charset="0"/>
              <a:buChar char="•"/>
            </a:pPr>
            <a:r>
              <a:rPr lang="en-US" sz="2400" b="1" dirty="0" smtClean="0">
                <a:latin typeface="Trajan Pro" pitchFamily="18" charset="0"/>
              </a:rPr>
              <a:t> </a:t>
            </a:r>
            <a:r>
              <a:rPr lang="en-US" sz="2000" b="1" dirty="0" smtClean="0">
                <a:latin typeface="Trajan Pro" pitchFamily="18" charset="0"/>
              </a:rPr>
              <a:t>Introduction</a:t>
            </a:r>
          </a:p>
          <a:p>
            <a:pPr lvl="1">
              <a:buFont typeface="Arial" pitchFamily="34" charset="0"/>
              <a:buChar char="•"/>
            </a:pPr>
            <a:r>
              <a:rPr lang="en-US" sz="2000" b="1" kern="1200" dirty="0" smtClean="0">
                <a:solidFill>
                  <a:schemeClr val="bg1">
                    <a:lumMod val="50000"/>
                  </a:schemeClr>
                </a:solidFill>
                <a:latin typeface="Trajan Pro" pitchFamily="18" charset="0"/>
              </a:rPr>
              <a:t> West Village Commons IPD Guide </a:t>
            </a:r>
          </a:p>
          <a:p>
            <a:pPr lvl="0">
              <a:lnSpc>
                <a:spcPct val="100000"/>
              </a:lnSpc>
            </a:pPr>
            <a:r>
              <a:rPr lang="en-US" sz="2800" b="1" kern="1200" dirty="0" smtClean="0">
                <a:solidFill>
                  <a:schemeClr val="bg1">
                    <a:lumMod val="50000"/>
                  </a:schemeClr>
                </a:solidFill>
                <a:latin typeface="Trajan Pro" pitchFamily="18" charset="0"/>
              </a:rPr>
              <a:t>Structural Strategy</a:t>
            </a:r>
          </a:p>
          <a:p>
            <a:pPr lvl="1">
              <a:buFont typeface="Arial" pitchFamily="34" charset="0"/>
              <a:buChar char="•"/>
            </a:pPr>
            <a:r>
              <a:rPr lang="en-US" sz="2000" b="1" kern="1200" dirty="0" smtClean="0">
                <a:solidFill>
                  <a:schemeClr val="bg1">
                    <a:lumMod val="50000"/>
                  </a:schemeClr>
                </a:solidFill>
                <a:latin typeface="Trajan Pro" pitchFamily="18" charset="0"/>
              </a:rPr>
              <a:t> Reason for Two Systems</a:t>
            </a:r>
          </a:p>
          <a:p>
            <a:pPr lvl="1">
              <a:buFont typeface="Arial" pitchFamily="34" charset="0"/>
              <a:buChar char="•"/>
            </a:pPr>
            <a:r>
              <a:rPr lang="en-US" sz="2000" b="1" dirty="0" smtClean="0">
                <a:solidFill>
                  <a:schemeClr val="bg1">
                    <a:lumMod val="50000"/>
                  </a:schemeClr>
                </a:solidFill>
                <a:latin typeface="Trajan Pro" pitchFamily="18" charset="0"/>
              </a:rPr>
              <a:t> Redesign</a:t>
            </a:r>
          </a:p>
          <a:p>
            <a:pPr lvl="1">
              <a:buFont typeface="Arial" pitchFamily="34" charset="0"/>
              <a:buChar char="•"/>
            </a:pPr>
            <a:r>
              <a:rPr lang="en-US" sz="2000" b="1" dirty="0" smtClean="0">
                <a:solidFill>
                  <a:schemeClr val="bg1">
                    <a:lumMod val="50000"/>
                  </a:schemeClr>
                </a:solidFill>
                <a:latin typeface="Trajan Pro" pitchFamily="18" charset="0"/>
              </a:rPr>
              <a:t> Cost, Duration </a:t>
            </a:r>
            <a:endParaRPr lang="en-US" sz="2000" b="1" kern="1200" dirty="0" smtClean="0">
              <a:solidFill>
                <a:schemeClr val="bg1">
                  <a:lumMod val="50000"/>
                </a:schemeClr>
              </a:solidFill>
              <a:latin typeface="Trajan Pro" pitchFamily="18" charset="0"/>
            </a:endParaRPr>
          </a:p>
          <a:p>
            <a:pPr lvl="0">
              <a:lnSpc>
                <a:spcPct val="100000"/>
              </a:lnSpc>
            </a:pPr>
            <a:r>
              <a:rPr lang="en-US" sz="2800" b="1" kern="1200" dirty="0" smtClean="0">
                <a:solidFill>
                  <a:schemeClr val="bg1">
                    <a:lumMod val="50000"/>
                  </a:schemeClr>
                </a:solidFill>
                <a:latin typeface="Trajan Pro" pitchFamily="18" charset="0"/>
              </a:rPr>
              <a:t>Energy Strategy</a:t>
            </a:r>
          </a:p>
          <a:p>
            <a:pPr lvl="1">
              <a:buFont typeface="Arial" pitchFamily="34" charset="0"/>
              <a:buChar char="•"/>
            </a:pPr>
            <a:r>
              <a:rPr lang="en-US" sz="2400" b="1" dirty="0" smtClean="0">
                <a:solidFill>
                  <a:schemeClr val="bg1">
                    <a:lumMod val="50000"/>
                  </a:schemeClr>
                </a:solidFill>
                <a:latin typeface="Trajan Pro" pitchFamily="18" charset="0"/>
              </a:rPr>
              <a:t> </a:t>
            </a:r>
            <a:r>
              <a:rPr lang="en-US" sz="2000" b="1" dirty="0" smtClean="0">
                <a:solidFill>
                  <a:schemeClr val="bg1">
                    <a:lumMod val="50000"/>
                  </a:schemeClr>
                </a:solidFill>
                <a:latin typeface="Trajan Pro" pitchFamily="18" charset="0"/>
              </a:rPr>
              <a:t>Central Utility Plant</a:t>
            </a:r>
            <a:endParaRPr lang="en-US" sz="2000" b="1" kern="1200" dirty="0" smtClean="0">
              <a:solidFill>
                <a:schemeClr val="bg1">
                  <a:lumMod val="50000"/>
                </a:schemeClr>
              </a:solidFill>
              <a:latin typeface="Trajan Pro" pitchFamily="18" charset="0"/>
            </a:endParaRPr>
          </a:p>
          <a:p>
            <a:r>
              <a:rPr lang="en-US" sz="2800" b="1" dirty="0" smtClean="0">
                <a:solidFill>
                  <a:schemeClr val="bg1">
                    <a:lumMod val="50000"/>
                  </a:schemeClr>
                </a:solidFill>
                <a:latin typeface="Trajan Pro" pitchFamily="18" charset="0"/>
              </a:rPr>
              <a:t>Façade Strategy</a:t>
            </a:r>
          </a:p>
          <a:p>
            <a:pPr lvl="1">
              <a:buFont typeface="Arial" pitchFamily="34" charset="0"/>
              <a:buChar char="•"/>
            </a:pPr>
            <a:r>
              <a:rPr lang="en-US" sz="2000" b="1" dirty="0" smtClean="0">
                <a:solidFill>
                  <a:schemeClr val="bg1">
                    <a:lumMod val="50000"/>
                  </a:schemeClr>
                </a:solidFill>
                <a:latin typeface="Trajan Pro" pitchFamily="18" charset="0"/>
              </a:rPr>
              <a:t> Early Involvement</a:t>
            </a:r>
          </a:p>
          <a:p>
            <a:pPr lvl="1">
              <a:buFont typeface="Arial" pitchFamily="34" charset="0"/>
              <a:buChar char="•"/>
            </a:pPr>
            <a:r>
              <a:rPr lang="en-US" sz="2000" b="1" dirty="0" smtClean="0">
                <a:solidFill>
                  <a:schemeClr val="bg1">
                    <a:lumMod val="50000"/>
                  </a:schemeClr>
                </a:solidFill>
                <a:latin typeface="Trajan Pro" pitchFamily="18" charset="0"/>
              </a:rPr>
              <a:t> Layout, Duration, Phasing, Cost, </a:t>
            </a:r>
          </a:p>
          <a:p>
            <a:pPr>
              <a:lnSpc>
                <a:spcPct val="100000"/>
              </a:lnSpc>
            </a:pPr>
            <a:r>
              <a:rPr lang="en-US" sz="2800" b="1" kern="1200" dirty="0" smtClean="0">
                <a:solidFill>
                  <a:schemeClr val="bg1">
                    <a:lumMod val="50000"/>
                  </a:schemeClr>
                </a:solidFill>
                <a:latin typeface="Trajan Pro" pitchFamily="18" charset="0"/>
              </a:rPr>
              <a:t>Conclusion</a:t>
            </a:r>
          </a:p>
          <a:p>
            <a:pPr>
              <a:lnSpc>
                <a:spcPct val="100000"/>
              </a:lnSpc>
            </a:pPr>
            <a:r>
              <a:rPr lang="en-US" sz="2800" b="1" kern="1200" dirty="0" smtClean="0">
                <a:solidFill>
                  <a:schemeClr val="bg1">
                    <a:lumMod val="50000"/>
                  </a:schemeClr>
                </a:solidFill>
                <a:latin typeface="Trajan Pro" pitchFamily="18" charset="0"/>
              </a:rPr>
              <a:t>Acknowledgements </a:t>
            </a:r>
            <a:endParaRPr lang="en-US" sz="2800" b="1" dirty="0">
              <a:solidFill>
                <a:schemeClr val="bg1">
                  <a:lumMod val="50000"/>
                </a:schemeClr>
              </a:solidFill>
              <a:latin typeface="Trajan Pro" pitchFamily="18" charset="0"/>
            </a:endParaRPr>
          </a:p>
        </p:txBody>
      </p:sp>
      <p:sp>
        <p:nvSpPr>
          <p:cNvPr id="5" name="TextBox 4"/>
          <p:cNvSpPr txBox="1"/>
          <p:nvPr/>
        </p:nvSpPr>
        <p:spPr>
          <a:xfrm>
            <a:off x="9525000" y="76200"/>
            <a:ext cx="8382000" cy="584775"/>
          </a:xfrm>
          <a:prstGeom prst="rect">
            <a:avLst/>
          </a:prstGeom>
          <a:noFill/>
          <a:ln>
            <a:solidFill>
              <a:schemeClr val="tx1"/>
            </a:solidFill>
          </a:ln>
        </p:spPr>
        <p:txBody>
          <a:bodyPr wrap="square" rtlCol="0">
            <a:spAutoFit/>
          </a:bodyPr>
          <a:lstStyle/>
          <a:p>
            <a:pPr algn="ctr"/>
            <a:r>
              <a:rPr lang="en-US" sz="3200" b="1" dirty="0" smtClean="0">
                <a:latin typeface="Trajan Pro" pitchFamily="18" charset="0"/>
              </a:rPr>
              <a:t>Three Elements of IPD</a:t>
            </a:r>
            <a:endParaRPr lang="en-US" sz="3200" b="1" dirty="0">
              <a:latin typeface="Trajan Pro" pitchFamily="18" charset="0"/>
            </a:endParaRPr>
          </a:p>
        </p:txBody>
      </p:sp>
      <p:grpSp>
        <p:nvGrpSpPr>
          <p:cNvPr id="6" name="Group 34"/>
          <p:cNvGrpSpPr>
            <a:grpSpLocks/>
          </p:cNvGrpSpPr>
          <p:nvPr/>
        </p:nvGrpSpPr>
        <p:grpSpPr bwMode="auto">
          <a:xfrm>
            <a:off x="11353800" y="1527175"/>
            <a:ext cx="4648200" cy="4451350"/>
            <a:chOff x="1488" y="1058"/>
            <a:chExt cx="2928" cy="2804"/>
          </a:xfrm>
        </p:grpSpPr>
        <p:pic>
          <p:nvPicPr>
            <p:cNvPr id="9" name="Picture 31" descr="fig8"/>
            <p:cNvPicPr>
              <a:picLocks noChangeAspect="1" noChangeArrowheads="1"/>
            </p:cNvPicPr>
            <p:nvPr/>
          </p:nvPicPr>
          <p:blipFill>
            <a:blip r:embed="rId2" cstate="print"/>
            <a:srcRect/>
            <a:stretch>
              <a:fillRect/>
            </a:stretch>
          </p:blipFill>
          <p:spPr bwMode="auto">
            <a:xfrm>
              <a:off x="1488" y="1058"/>
              <a:ext cx="2928" cy="2804"/>
            </a:xfrm>
            <a:prstGeom prst="rect">
              <a:avLst/>
            </a:prstGeom>
            <a:noFill/>
            <a:ln w="9525">
              <a:solidFill>
                <a:srgbClr val="000000"/>
              </a:solidFill>
              <a:miter lim="800000"/>
              <a:headEnd/>
              <a:tailEnd/>
            </a:ln>
          </p:spPr>
        </p:pic>
        <p:sp>
          <p:nvSpPr>
            <p:cNvPr id="10" name="Text Box 33"/>
            <p:cNvSpPr txBox="1">
              <a:spLocks noChangeArrowheads="1"/>
            </p:cNvSpPr>
            <p:nvPr/>
          </p:nvSpPr>
          <p:spPr bwMode="auto">
            <a:xfrm>
              <a:off x="3552" y="3696"/>
              <a:ext cx="864" cy="154"/>
            </a:xfrm>
            <a:prstGeom prst="rect">
              <a:avLst/>
            </a:prstGeom>
            <a:noFill/>
            <a:ln w="9525">
              <a:noFill/>
              <a:miter lim="800000"/>
              <a:headEnd/>
              <a:tailEnd/>
            </a:ln>
          </p:spPr>
          <p:txBody>
            <a:bodyPr>
              <a:spAutoFit/>
            </a:bodyPr>
            <a:lstStyle/>
            <a:p>
              <a:pPr algn="ctr">
                <a:spcBef>
                  <a:spcPct val="50000"/>
                </a:spcBef>
              </a:pPr>
              <a:r>
                <a:rPr lang="en-US" sz="1000">
                  <a:solidFill>
                    <a:srgbClr val="000000"/>
                  </a:solidFill>
                </a:rPr>
                <a:t>www.AECbytes.com</a:t>
              </a:r>
            </a:p>
          </p:txBody>
        </p:sp>
      </p:grpSp>
      <p:sp>
        <p:nvSpPr>
          <p:cNvPr id="11" name="Text Box 3"/>
          <p:cNvSpPr txBox="1">
            <a:spLocks noChangeArrowheads="1"/>
          </p:cNvSpPr>
          <p:nvPr/>
        </p:nvSpPr>
        <p:spPr bwMode="auto">
          <a:xfrm>
            <a:off x="9982200" y="762000"/>
            <a:ext cx="7467600" cy="461665"/>
          </a:xfrm>
          <a:prstGeom prst="rect">
            <a:avLst/>
          </a:prstGeom>
          <a:noFill/>
          <a:ln w="9525">
            <a:noFill/>
            <a:miter lim="800000"/>
            <a:headEnd/>
            <a:tailEnd/>
          </a:ln>
        </p:spPr>
        <p:txBody>
          <a:bodyPr>
            <a:spAutoFit/>
          </a:bodyPr>
          <a:lstStyle/>
          <a:p>
            <a:pPr algn="ctr">
              <a:spcBef>
                <a:spcPct val="50000"/>
              </a:spcBef>
            </a:pPr>
            <a:r>
              <a:rPr lang="en-US" sz="2400" u="none" dirty="0">
                <a:latin typeface="Garamond Premr Pro" pitchFamily="18" charset="0"/>
              </a:rPr>
              <a:t>Communication and Design </a:t>
            </a:r>
            <a:r>
              <a:rPr lang="en-US" sz="2400" u="none" dirty="0" smtClean="0">
                <a:latin typeface="Garamond Premr Pro" pitchFamily="18" charset="0"/>
              </a:rPr>
              <a:t>Tools</a:t>
            </a:r>
            <a:endParaRPr lang="en-US" sz="2400" u="none" dirty="0">
              <a:latin typeface="Garamond Premr Pro" pitchFamily="18" charset="0"/>
            </a:endParaRPr>
          </a:p>
        </p:txBody>
      </p:sp>
      <p:pic>
        <p:nvPicPr>
          <p:cNvPr id="12" name="Picture 5" descr="produc8"/>
          <p:cNvPicPr>
            <a:picLocks noChangeAspect="1" noChangeArrowheads="1"/>
          </p:cNvPicPr>
          <p:nvPr/>
        </p:nvPicPr>
        <p:blipFill>
          <a:blip r:embed="rId3" cstate="print"/>
          <a:srcRect/>
          <a:stretch>
            <a:fillRect/>
          </a:stretch>
        </p:blipFill>
        <p:spPr bwMode="auto">
          <a:xfrm>
            <a:off x="11087100" y="2019300"/>
            <a:ext cx="1104900" cy="1104900"/>
          </a:xfrm>
          <a:prstGeom prst="rect">
            <a:avLst/>
          </a:prstGeom>
          <a:noFill/>
          <a:ln w="9525">
            <a:solidFill>
              <a:srgbClr val="000000"/>
            </a:solidFill>
            <a:miter lim="800000"/>
            <a:headEnd/>
            <a:tailEnd/>
          </a:ln>
        </p:spPr>
      </p:pic>
      <p:pic>
        <p:nvPicPr>
          <p:cNvPr id="13" name="Picture 7" descr="Revit2010"/>
          <p:cNvPicPr>
            <a:picLocks noChangeAspect="1" noChangeArrowheads="1"/>
          </p:cNvPicPr>
          <p:nvPr/>
        </p:nvPicPr>
        <p:blipFill>
          <a:blip r:embed="rId4" cstate="print"/>
          <a:srcRect/>
          <a:stretch>
            <a:fillRect/>
          </a:stretch>
        </p:blipFill>
        <p:spPr bwMode="auto">
          <a:xfrm>
            <a:off x="13182600" y="1447800"/>
            <a:ext cx="1143000" cy="1116013"/>
          </a:xfrm>
          <a:prstGeom prst="rect">
            <a:avLst/>
          </a:prstGeom>
          <a:noFill/>
          <a:ln w="9525">
            <a:solidFill>
              <a:srgbClr val="000000"/>
            </a:solidFill>
            <a:miter lim="800000"/>
            <a:headEnd/>
            <a:tailEnd/>
          </a:ln>
        </p:spPr>
      </p:pic>
      <p:pic>
        <p:nvPicPr>
          <p:cNvPr id="14" name="Picture 9" descr="vela_systems_logo"/>
          <p:cNvPicPr>
            <a:picLocks noChangeAspect="1" noChangeArrowheads="1"/>
          </p:cNvPicPr>
          <p:nvPr/>
        </p:nvPicPr>
        <p:blipFill>
          <a:blip r:embed="rId5" cstate="print"/>
          <a:srcRect/>
          <a:stretch>
            <a:fillRect/>
          </a:stretch>
        </p:blipFill>
        <p:spPr bwMode="auto">
          <a:xfrm>
            <a:off x="10210800" y="3810000"/>
            <a:ext cx="2057400" cy="425450"/>
          </a:xfrm>
          <a:prstGeom prst="rect">
            <a:avLst/>
          </a:prstGeom>
          <a:noFill/>
          <a:ln w="9525">
            <a:solidFill>
              <a:srgbClr val="000000"/>
            </a:solidFill>
            <a:miter lim="800000"/>
            <a:headEnd/>
            <a:tailEnd/>
          </a:ln>
        </p:spPr>
      </p:pic>
      <p:pic>
        <p:nvPicPr>
          <p:cNvPr id="15" name="Picture 11" descr="tekla_logo"/>
          <p:cNvPicPr>
            <a:picLocks noChangeAspect="1" noChangeArrowheads="1"/>
          </p:cNvPicPr>
          <p:nvPr/>
        </p:nvPicPr>
        <p:blipFill>
          <a:blip r:embed="rId6" cstate="print"/>
          <a:srcRect/>
          <a:stretch>
            <a:fillRect/>
          </a:stretch>
        </p:blipFill>
        <p:spPr bwMode="auto">
          <a:xfrm>
            <a:off x="12954000" y="5715000"/>
            <a:ext cx="1676400" cy="496888"/>
          </a:xfrm>
          <a:prstGeom prst="rect">
            <a:avLst/>
          </a:prstGeom>
          <a:noFill/>
          <a:ln w="9525">
            <a:solidFill>
              <a:srgbClr val="000000"/>
            </a:solidFill>
            <a:miter lim="800000"/>
            <a:headEnd/>
            <a:tailEnd/>
          </a:ln>
        </p:spPr>
      </p:pic>
      <p:pic>
        <p:nvPicPr>
          <p:cNvPr id="16" name="Picture 13" descr="MC2logoWebSmall"/>
          <p:cNvPicPr>
            <a:picLocks noChangeAspect="1" noChangeArrowheads="1"/>
          </p:cNvPicPr>
          <p:nvPr/>
        </p:nvPicPr>
        <p:blipFill>
          <a:blip r:embed="rId7" cstate="print"/>
          <a:srcRect/>
          <a:stretch>
            <a:fillRect/>
          </a:stretch>
        </p:blipFill>
        <p:spPr bwMode="auto">
          <a:xfrm>
            <a:off x="15316200" y="4648200"/>
            <a:ext cx="1066800" cy="1066800"/>
          </a:xfrm>
          <a:prstGeom prst="rect">
            <a:avLst/>
          </a:prstGeom>
          <a:noFill/>
          <a:ln w="9525">
            <a:solidFill>
              <a:srgbClr val="000000"/>
            </a:solidFill>
            <a:miter lim="800000"/>
            <a:headEnd/>
            <a:tailEnd/>
          </a:ln>
        </p:spPr>
      </p:pic>
      <p:pic>
        <p:nvPicPr>
          <p:cNvPr id="17" name="Picture 15" descr="usgbc1"/>
          <p:cNvPicPr>
            <a:picLocks noChangeAspect="1" noChangeArrowheads="1"/>
          </p:cNvPicPr>
          <p:nvPr/>
        </p:nvPicPr>
        <p:blipFill>
          <a:blip r:embed="rId8" cstate="print"/>
          <a:srcRect/>
          <a:stretch>
            <a:fillRect/>
          </a:stretch>
        </p:blipFill>
        <p:spPr bwMode="auto">
          <a:xfrm>
            <a:off x="15316200" y="2057400"/>
            <a:ext cx="1085850" cy="1104900"/>
          </a:xfrm>
          <a:prstGeom prst="rect">
            <a:avLst/>
          </a:prstGeom>
          <a:noFill/>
          <a:ln w="9525">
            <a:solidFill>
              <a:srgbClr val="000000"/>
            </a:solidFill>
            <a:miter lim="800000"/>
            <a:headEnd/>
            <a:tailEnd/>
          </a:ln>
        </p:spPr>
      </p:pic>
      <p:pic>
        <p:nvPicPr>
          <p:cNvPr id="18" name="Picture 17" descr="NavisWorks..."/>
          <p:cNvPicPr>
            <a:picLocks noChangeAspect="1" noChangeArrowheads="1"/>
          </p:cNvPicPr>
          <p:nvPr/>
        </p:nvPicPr>
        <p:blipFill>
          <a:blip r:embed="rId9" cstate="print"/>
          <a:srcRect/>
          <a:stretch>
            <a:fillRect/>
          </a:stretch>
        </p:blipFill>
        <p:spPr bwMode="auto">
          <a:xfrm>
            <a:off x="11123613" y="4800600"/>
            <a:ext cx="1068387" cy="1143000"/>
          </a:xfrm>
          <a:prstGeom prst="rect">
            <a:avLst/>
          </a:prstGeom>
          <a:noFill/>
          <a:ln w="25400">
            <a:solidFill>
              <a:schemeClr val="tx1"/>
            </a:solidFill>
            <a:miter lim="800000"/>
            <a:headEnd/>
            <a:tailEnd/>
          </a:ln>
        </p:spPr>
      </p:pic>
      <p:pic>
        <p:nvPicPr>
          <p:cNvPr id="19" name="Picture 20" descr="autocad_logo_01"/>
          <p:cNvPicPr>
            <a:picLocks noChangeAspect="1" noChangeArrowheads="1"/>
          </p:cNvPicPr>
          <p:nvPr/>
        </p:nvPicPr>
        <p:blipFill>
          <a:blip r:embed="rId10" cstate="print"/>
          <a:srcRect/>
          <a:stretch>
            <a:fillRect/>
          </a:stretch>
        </p:blipFill>
        <p:spPr bwMode="auto">
          <a:xfrm>
            <a:off x="15621000" y="3581400"/>
            <a:ext cx="1371600" cy="698500"/>
          </a:xfrm>
          <a:prstGeom prst="rect">
            <a:avLst/>
          </a:prstGeom>
          <a:noFill/>
          <a:ln w="9525">
            <a:noFill/>
            <a:miter lim="800000"/>
            <a:headEnd/>
            <a:tailEnd/>
          </a:ln>
        </p:spPr>
      </p:pic>
      <p:sp>
        <p:nvSpPr>
          <p:cNvPr id="20" name="Text Box 21"/>
          <p:cNvSpPr txBox="1">
            <a:spLocks noChangeArrowheads="1"/>
          </p:cNvSpPr>
          <p:nvPr/>
        </p:nvSpPr>
        <p:spPr bwMode="auto">
          <a:xfrm>
            <a:off x="12649200" y="3184525"/>
            <a:ext cx="2438400" cy="1569660"/>
          </a:xfrm>
          <a:prstGeom prst="rect">
            <a:avLst/>
          </a:prstGeom>
          <a:noFill/>
          <a:ln w="9525">
            <a:solidFill>
              <a:schemeClr val="tx1"/>
            </a:solidFill>
            <a:miter lim="800000"/>
            <a:headEnd/>
            <a:tailEnd/>
          </a:ln>
        </p:spPr>
        <p:txBody>
          <a:bodyPr>
            <a:spAutoFit/>
          </a:bodyPr>
          <a:lstStyle/>
          <a:p>
            <a:pPr algn="ctr">
              <a:spcBef>
                <a:spcPct val="50000"/>
              </a:spcBef>
            </a:pPr>
            <a:r>
              <a:rPr lang="en-US" sz="2400" u="none" dirty="0">
                <a:latin typeface="Garamond Premr Pro" pitchFamily="18" charset="0"/>
              </a:rPr>
              <a:t>BIM Technologies Missing a Link to Reach Full Potential</a:t>
            </a:r>
          </a:p>
        </p:txBody>
      </p:sp>
      <p:sp>
        <p:nvSpPr>
          <p:cNvPr id="21" name="Text Box 32"/>
          <p:cNvSpPr txBox="1">
            <a:spLocks noChangeArrowheads="1"/>
          </p:cNvSpPr>
          <p:nvPr/>
        </p:nvSpPr>
        <p:spPr bwMode="auto">
          <a:xfrm>
            <a:off x="9982200" y="762000"/>
            <a:ext cx="7467600" cy="519113"/>
          </a:xfrm>
          <a:prstGeom prst="rect">
            <a:avLst/>
          </a:prstGeom>
          <a:noFill/>
          <a:ln w="9525">
            <a:noFill/>
            <a:miter lim="800000"/>
            <a:headEnd/>
            <a:tailEnd/>
          </a:ln>
        </p:spPr>
        <p:txBody>
          <a:bodyPr>
            <a:spAutoFit/>
          </a:bodyPr>
          <a:lstStyle/>
          <a:p>
            <a:pPr algn="ctr">
              <a:spcBef>
                <a:spcPct val="50000"/>
              </a:spcBef>
            </a:pPr>
            <a:r>
              <a:rPr lang="en-US" sz="2800" u="none" dirty="0">
                <a:latin typeface="Garamond Premr Pro" pitchFamily="18" charset="0"/>
              </a:rPr>
              <a:t>“BIM is an IPD Enabler”</a:t>
            </a:r>
          </a:p>
        </p:txBody>
      </p:sp>
      <p:sp>
        <p:nvSpPr>
          <p:cNvPr id="22" name="TextBox 21"/>
          <p:cNvSpPr txBox="1"/>
          <p:nvPr/>
        </p:nvSpPr>
        <p:spPr>
          <a:xfrm>
            <a:off x="9525000" y="762000"/>
            <a:ext cx="8382000" cy="5570756"/>
          </a:xfrm>
          <a:prstGeom prst="rect">
            <a:avLst/>
          </a:prstGeom>
          <a:noFill/>
          <a:ln>
            <a:noFill/>
          </a:ln>
        </p:spPr>
        <p:txBody>
          <a:bodyPr wrap="square" rtlCol="0">
            <a:spAutoFit/>
          </a:bodyPr>
          <a:lstStyle/>
          <a:p>
            <a:r>
              <a:rPr lang="en-US" sz="3200" dirty="0" smtClean="0">
                <a:latin typeface="Garamond Premr Pro" pitchFamily="18" charset="0"/>
              </a:rPr>
              <a:t>I. Single Contractual Relation</a:t>
            </a:r>
          </a:p>
          <a:p>
            <a:pPr lvl="1">
              <a:buFont typeface="Arial" pitchFamily="34" charset="0"/>
              <a:buChar char="•"/>
            </a:pPr>
            <a:r>
              <a:rPr lang="en-US" sz="2800" dirty="0" smtClean="0">
                <a:latin typeface="Garamond Premr Pro" pitchFamily="18" charset="0"/>
              </a:rPr>
              <a:t>Shared Risk and Shared Reward</a:t>
            </a:r>
          </a:p>
          <a:p>
            <a:pPr lvl="1">
              <a:buFont typeface="Arial" pitchFamily="34" charset="0"/>
              <a:buChar char="•"/>
            </a:pPr>
            <a:r>
              <a:rPr lang="en-US" sz="2800" dirty="0" smtClean="0">
                <a:latin typeface="Garamond Premr Pro" pitchFamily="18" charset="0"/>
              </a:rPr>
              <a:t>Part of Profit Based on Project Goals</a:t>
            </a:r>
          </a:p>
          <a:p>
            <a:pPr lvl="1">
              <a:buFont typeface="Arial" pitchFamily="34" charset="0"/>
              <a:buChar char="•"/>
            </a:pPr>
            <a:r>
              <a:rPr lang="en-US" sz="2800" dirty="0" smtClean="0">
                <a:latin typeface="Garamond Premr Pro" pitchFamily="18" charset="0"/>
              </a:rPr>
              <a:t>Strong Reliance on each other… “Trust is the </a:t>
            </a:r>
          </a:p>
          <a:p>
            <a:r>
              <a:rPr lang="en-US" sz="2800" dirty="0" smtClean="0">
                <a:latin typeface="Garamond Premr Pro" pitchFamily="18" charset="0"/>
              </a:rPr>
              <a:t>	Foundation of IPD”</a:t>
            </a:r>
          </a:p>
          <a:p>
            <a:endParaRPr lang="en-US" sz="3200" dirty="0" smtClean="0">
              <a:latin typeface="Garamond Premr Pro" pitchFamily="18" charset="0"/>
            </a:endParaRPr>
          </a:p>
          <a:p>
            <a:r>
              <a:rPr lang="en-US" sz="3200" dirty="0" smtClean="0">
                <a:latin typeface="Garamond Premr Pro" pitchFamily="18" charset="0"/>
              </a:rPr>
              <a:t>II. Early Owner Selected Key Members</a:t>
            </a:r>
          </a:p>
          <a:p>
            <a:pPr lvl="1">
              <a:buFont typeface="Arial" pitchFamily="34" charset="0"/>
              <a:buChar char="•"/>
            </a:pPr>
            <a:r>
              <a:rPr lang="en-US" sz="2800" dirty="0" smtClean="0">
                <a:latin typeface="Garamond Premr Pro" pitchFamily="18" charset="0"/>
              </a:rPr>
              <a:t>Requires Sophisticated/Trusting Owner</a:t>
            </a:r>
          </a:p>
          <a:p>
            <a:pPr lvl="1">
              <a:buFont typeface="Arial" pitchFamily="34" charset="0"/>
              <a:buChar char="•"/>
            </a:pPr>
            <a:r>
              <a:rPr lang="en-US" sz="2800" dirty="0" smtClean="0">
                <a:latin typeface="Garamond Premr Pro" pitchFamily="18" charset="0"/>
              </a:rPr>
              <a:t>Selection at Project Inception</a:t>
            </a:r>
          </a:p>
          <a:p>
            <a:pPr lvl="1">
              <a:buFont typeface="Arial" pitchFamily="34" charset="0"/>
              <a:buChar char="•"/>
            </a:pPr>
            <a:r>
              <a:rPr lang="en-US" sz="2800" dirty="0" smtClean="0">
                <a:latin typeface="Garamond Premr Pro" pitchFamily="18" charset="0"/>
              </a:rPr>
              <a:t>Include Subs/Consults as Key Members or “Lean Core” </a:t>
            </a:r>
          </a:p>
          <a:p>
            <a:pPr>
              <a:buFont typeface="Arial" pitchFamily="34" charset="0"/>
              <a:buChar char="•"/>
            </a:pPr>
            <a:endParaRPr lang="en-US" sz="3200" dirty="0" smtClean="0">
              <a:latin typeface="Garamond" pitchFamily="18" charset="0"/>
            </a:endParaRPr>
          </a:p>
          <a:p>
            <a:pPr>
              <a:buFont typeface="Arial" pitchFamily="34" charset="0"/>
              <a:buChar char="•"/>
            </a:pPr>
            <a:endParaRPr lang="en-US" sz="3200" dirty="0">
              <a:latin typeface="Garamond"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 0 L 0.33333 0 " pathEditMode="relative" ptsTypes="AA">
                                      <p:cBhvr>
                                        <p:cTn id="6" dur="1000" fill="hold"/>
                                        <p:tgtEl>
                                          <p:spTgt spid="22"/>
                                        </p:tgtEl>
                                        <p:attrNameLst>
                                          <p:attrName>ppt_x</p:attrName>
                                          <p:attrName>ppt_y</p:attrName>
                                        </p:attrNameLst>
                                      </p:cBhvr>
                                    </p:animMotion>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2.22222E-6 3.33333E-6 L -0.08334 0.18889 " pathEditMode="relative" rAng="0" ptsTypes="AA">
                                      <p:cBhvr>
                                        <p:cTn id="40" dur="2500" fill="hold"/>
                                        <p:tgtEl>
                                          <p:spTgt spid="17"/>
                                        </p:tgtEl>
                                        <p:attrNameLst>
                                          <p:attrName>ppt_x</p:attrName>
                                          <p:attrName>ppt_y</p:attrName>
                                        </p:attrNameLst>
                                      </p:cBhvr>
                                      <p:rCtr x="-42" y="94"/>
                                    </p:animMotion>
                                  </p:childTnLst>
                                </p:cTn>
                              </p:par>
                              <p:par>
                                <p:cTn id="41" presetID="0" presetClass="path" presetSubtype="0" accel="50000" decel="50000" fill="hold" nodeType="withEffect">
                                  <p:stCondLst>
                                    <p:cond delay="0"/>
                                  </p:stCondLst>
                                  <p:childTnLst>
                                    <p:animMotion origin="layout" path="M -4.44444E-6 1.85185E-6 L -0.1 -0.01759 " pathEditMode="relative" rAng="0" ptsTypes="AA">
                                      <p:cBhvr>
                                        <p:cTn id="42" dur="2500" fill="hold"/>
                                        <p:tgtEl>
                                          <p:spTgt spid="19"/>
                                        </p:tgtEl>
                                        <p:attrNameLst>
                                          <p:attrName>ppt_x</p:attrName>
                                          <p:attrName>ppt_y</p:attrName>
                                        </p:attrNameLst>
                                      </p:cBhvr>
                                      <p:rCtr x="-50" y="-9"/>
                                    </p:animMotion>
                                  </p:childTnLst>
                                </p:cTn>
                              </p:par>
                              <p:par>
                                <p:cTn id="43" presetID="0" presetClass="path" presetSubtype="0" accel="50000" decel="50000" fill="hold" nodeType="withEffect">
                                  <p:stCondLst>
                                    <p:cond delay="0"/>
                                  </p:stCondLst>
                                  <p:childTnLst>
                                    <p:animMotion origin="layout" path="M 2.22222E-6 4.44444E-6 L -0.07778 -0.18889 " pathEditMode="relative" rAng="0" ptsTypes="AA">
                                      <p:cBhvr>
                                        <p:cTn id="44" dur="2500" fill="hold"/>
                                        <p:tgtEl>
                                          <p:spTgt spid="16"/>
                                        </p:tgtEl>
                                        <p:attrNameLst>
                                          <p:attrName>ppt_x</p:attrName>
                                          <p:attrName>ppt_y</p:attrName>
                                        </p:attrNameLst>
                                      </p:cBhvr>
                                      <p:rCtr x="-39" y="-94"/>
                                    </p:animMotion>
                                  </p:childTnLst>
                                </p:cTn>
                              </p:par>
                              <p:par>
                                <p:cTn id="45" presetID="0" presetClass="path" presetSubtype="0" accel="50000" decel="50000" fill="hold" nodeType="withEffect">
                                  <p:stCondLst>
                                    <p:cond delay="0"/>
                                  </p:stCondLst>
                                  <p:childTnLst>
                                    <p:animMotion origin="layout" path="M 0 -2.22222E-6 L 0.00833 -0.31111 " pathEditMode="relative" ptsTypes="AA">
                                      <p:cBhvr>
                                        <p:cTn id="46" dur="2500" fill="hold"/>
                                        <p:tgtEl>
                                          <p:spTgt spid="15"/>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2.12963E-6 -3.33333E-6 L 0.08895 -0.23889 " pathEditMode="relative" rAng="0" ptsTypes="AA">
                                      <p:cBhvr>
                                        <p:cTn id="48" dur="2500" fill="hold"/>
                                        <p:tgtEl>
                                          <p:spTgt spid="18"/>
                                        </p:tgtEl>
                                        <p:attrNameLst>
                                          <p:attrName>ppt_x</p:attrName>
                                          <p:attrName>ppt_y</p:attrName>
                                        </p:attrNameLst>
                                      </p:cBhvr>
                                      <p:rCtr x="44" y="-119"/>
                                    </p:animMotion>
                                  </p:childTnLst>
                                </p:cTn>
                              </p:par>
                              <p:par>
                                <p:cTn id="49" presetID="0" presetClass="path" presetSubtype="0" accel="50000" decel="50000" fill="hold" nodeType="withEffect">
                                  <p:stCondLst>
                                    <p:cond delay="0"/>
                                  </p:stCondLst>
                                  <p:childTnLst>
                                    <p:animMotion origin="layout" path="M -2.22222E-6 -4.07407E-6 L 0.09861 -0.03101 " pathEditMode="relative" rAng="0" ptsTypes="AA">
                                      <p:cBhvr>
                                        <p:cTn id="50" dur="2500" fill="hold"/>
                                        <p:tgtEl>
                                          <p:spTgt spid="14"/>
                                        </p:tgtEl>
                                        <p:attrNameLst>
                                          <p:attrName>ppt_x</p:attrName>
                                          <p:attrName>ppt_y</p:attrName>
                                        </p:attrNameLst>
                                      </p:cBhvr>
                                      <p:rCtr x="49" y="-16"/>
                                    </p:animMotion>
                                  </p:childTnLst>
                                </p:cTn>
                              </p:par>
                              <p:par>
                                <p:cTn id="51" presetID="0" presetClass="path" presetSubtype="0" accel="50000" decel="50000" fill="hold" nodeType="withEffect">
                                  <p:stCondLst>
                                    <p:cond delay="0"/>
                                  </p:stCondLst>
                                  <p:childTnLst>
                                    <p:animMotion origin="layout" path="M 4.44444E-6 5.55112E-17 L 0.08402 0.15833 " pathEditMode="relative" rAng="0" ptsTypes="AA">
                                      <p:cBhvr>
                                        <p:cTn id="52" dur="2500" fill="hold"/>
                                        <p:tgtEl>
                                          <p:spTgt spid="12"/>
                                        </p:tgtEl>
                                        <p:attrNameLst>
                                          <p:attrName>ppt_x</p:attrName>
                                          <p:attrName>ppt_y</p:attrName>
                                        </p:attrNameLst>
                                      </p:cBhvr>
                                      <p:rCtr x="42" y="79"/>
                                    </p:animMotion>
                                  </p:childTnLst>
                                </p:cTn>
                              </p:par>
                              <p:par>
                                <p:cTn id="53" presetID="10" presetClass="exit" presetSubtype="0" fill="hold" nodeType="withEffect">
                                  <p:stCondLst>
                                    <p:cond delay="0"/>
                                  </p:stCondLst>
                                  <p:childTnLst>
                                    <p:animEffect transition="out" filter="fade">
                                      <p:cBhvr>
                                        <p:cTn id="54" dur="2500"/>
                                        <p:tgtEl>
                                          <p:spTgt spid="17"/>
                                        </p:tgtEl>
                                      </p:cBhvr>
                                    </p:animEffect>
                                    <p:set>
                                      <p:cBhvr>
                                        <p:cTn id="55" dur="1" fill="hold">
                                          <p:stCondLst>
                                            <p:cond delay="2499"/>
                                          </p:stCondLst>
                                        </p:cTn>
                                        <p:tgtEl>
                                          <p:spTgt spid="17"/>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2500"/>
                                        <p:tgtEl>
                                          <p:spTgt spid="19"/>
                                        </p:tgtEl>
                                      </p:cBhvr>
                                    </p:animEffect>
                                    <p:set>
                                      <p:cBhvr>
                                        <p:cTn id="58" dur="1" fill="hold">
                                          <p:stCondLst>
                                            <p:cond delay="2499"/>
                                          </p:stCondLst>
                                        </p:cTn>
                                        <p:tgtEl>
                                          <p:spTgt spid="19"/>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500"/>
                                        <p:tgtEl>
                                          <p:spTgt spid="16"/>
                                        </p:tgtEl>
                                      </p:cBhvr>
                                    </p:animEffect>
                                    <p:set>
                                      <p:cBhvr>
                                        <p:cTn id="61" dur="1" fill="hold">
                                          <p:stCondLst>
                                            <p:cond delay="2499"/>
                                          </p:stCondLst>
                                        </p:cTn>
                                        <p:tgtEl>
                                          <p:spTgt spid="1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500"/>
                                        <p:tgtEl>
                                          <p:spTgt spid="15"/>
                                        </p:tgtEl>
                                      </p:cBhvr>
                                    </p:animEffect>
                                    <p:set>
                                      <p:cBhvr>
                                        <p:cTn id="64" dur="1" fill="hold">
                                          <p:stCondLst>
                                            <p:cond delay="2499"/>
                                          </p:stCondLst>
                                        </p:cTn>
                                        <p:tgtEl>
                                          <p:spTgt spid="1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500"/>
                                        <p:tgtEl>
                                          <p:spTgt spid="18"/>
                                        </p:tgtEl>
                                      </p:cBhvr>
                                    </p:animEffect>
                                    <p:set>
                                      <p:cBhvr>
                                        <p:cTn id="67" dur="1" fill="hold">
                                          <p:stCondLst>
                                            <p:cond delay="2499"/>
                                          </p:stCondLst>
                                        </p:cTn>
                                        <p:tgtEl>
                                          <p:spTgt spid="1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500"/>
                                        <p:tgtEl>
                                          <p:spTgt spid="14"/>
                                        </p:tgtEl>
                                      </p:cBhvr>
                                    </p:animEffect>
                                    <p:set>
                                      <p:cBhvr>
                                        <p:cTn id="70" dur="1" fill="hold">
                                          <p:stCondLst>
                                            <p:cond delay="2499"/>
                                          </p:stCondLst>
                                        </p:cTn>
                                        <p:tgtEl>
                                          <p:spTgt spid="14"/>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500"/>
                                        <p:tgtEl>
                                          <p:spTgt spid="12"/>
                                        </p:tgtEl>
                                      </p:cBhvr>
                                    </p:animEffect>
                                    <p:set>
                                      <p:cBhvr>
                                        <p:cTn id="73" dur="1" fill="hold">
                                          <p:stCondLst>
                                            <p:cond delay="2499"/>
                                          </p:stCondLst>
                                        </p:cTn>
                                        <p:tgtEl>
                                          <p:spTgt spid="12"/>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500"/>
                                        <p:tgtEl>
                                          <p:spTgt spid="13"/>
                                        </p:tgtEl>
                                      </p:cBhvr>
                                    </p:animEffect>
                                    <p:set>
                                      <p:cBhvr>
                                        <p:cTn id="76" dur="1" fill="hold">
                                          <p:stCondLst>
                                            <p:cond delay="2499"/>
                                          </p:stCondLst>
                                        </p:cTn>
                                        <p:tgtEl>
                                          <p:spTgt spid="13"/>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2500"/>
                                        <p:tgtEl>
                                          <p:spTgt spid="20"/>
                                        </p:tgtEl>
                                      </p:cBhvr>
                                    </p:animEffect>
                                    <p:set>
                                      <p:cBhvr>
                                        <p:cTn id="79" dur="1" fill="hold">
                                          <p:stCondLst>
                                            <p:cond delay="2499"/>
                                          </p:stCondLst>
                                        </p:cTn>
                                        <p:tgtEl>
                                          <p:spTgt spid="20"/>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2000"/>
                                        <p:tgtEl>
                                          <p:spTgt spid="21"/>
                                        </p:tgtEl>
                                      </p:cBhvr>
                                    </p:animEffect>
                                  </p:childTnLst>
                                </p:cTn>
                              </p:par>
                              <p:par>
                                <p:cTn id="83" presetID="10" presetClass="exit" presetSubtype="0" fill="hold" grpId="0" nodeType="withEffect">
                                  <p:stCondLst>
                                    <p:cond delay="0"/>
                                  </p:stCondLst>
                                  <p:childTnLst>
                                    <p:animEffect transition="out" filter="fade">
                                      <p:cBhvr>
                                        <p:cTn id="84" dur="2000"/>
                                        <p:tgtEl>
                                          <p:spTgt spid="11"/>
                                        </p:tgtEl>
                                      </p:cBhvr>
                                    </p:animEffect>
                                    <p:set>
                                      <p:cBhvr>
                                        <p:cTn id="85" dur="1" fill="hold">
                                          <p:stCondLst>
                                            <p:cond delay="1999"/>
                                          </p:stCondLst>
                                        </p:cTn>
                                        <p:tgtEl>
                                          <p:spTgt spid="11"/>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2000"/>
                                        <p:tgtEl>
                                          <p:spTgt spid="6"/>
                                        </p:tgtEl>
                                      </p:cBhvr>
                                    </p:animEffect>
                                  </p:childTnLst>
                                </p:cTn>
                              </p:par>
                              <p:par>
                                <p:cTn id="89" presetID="0" presetClass="path" presetSubtype="0" accel="50000" decel="50000" fill="hold" nodeType="withEffect">
                                  <p:stCondLst>
                                    <p:cond delay="0"/>
                                  </p:stCondLst>
                                  <p:childTnLst>
                                    <p:animMotion origin="layout" path="M -1.11111E-6 2.22222E-6 L -1.11111E-6 0.32222 " pathEditMode="relative" ptsTypes="AA">
                                      <p:cBhvr>
                                        <p:cTn id="90"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animBg="1"/>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849</TotalTime>
  <Words>4364</Words>
  <Application>Microsoft Office PowerPoint</Application>
  <PresentationFormat>Custom</PresentationFormat>
  <Paragraphs>1266</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PSUAE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ncu5000</dc:creator>
  <cp:lastModifiedBy>ncu5000</cp:lastModifiedBy>
  <cp:revision>90</cp:revision>
  <dcterms:created xsi:type="dcterms:W3CDTF">2010-03-26T16:03:26Z</dcterms:created>
  <dcterms:modified xsi:type="dcterms:W3CDTF">2010-04-12T16:08:01Z</dcterms:modified>
</cp:coreProperties>
</file>